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40"/>
  </p:notesMasterIdLst>
  <p:handoutMasterIdLst>
    <p:handoutMasterId r:id="rId41"/>
  </p:handoutMasterIdLst>
  <p:sldIdLst>
    <p:sldId id="281" r:id="rId5"/>
    <p:sldId id="355" r:id="rId6"/>
    <p:sldId id="363" r:id="rId7"/>
    <p:sldId id="354" r:id="rId8"/>
    <p:sldId id="361" r:id="rId9"/>
    <p:sldId id="362" r:id="rId10"/>
    <p:sldId id="364" r:id="rId11"/>
    <p:sldId id="368" r:id="rId12"/>
    <p:sldId id="370" r:id="rId13"/>
    <p:sldId id="373" r:id="rId14"/>
    <p:sldId id="371" r:id="rId15"/>
    <p:sldId id="369" r:id="rId16"/>
    <p:sldId id="372" r:id="rId17"/>
    <p:sldId id="374" r:id="rId18"/>
    <p:sldId id="375" r:id="rId19"/>
    <p:sldId id="377" r:id="rId20"/>
    <p:sldId id="376" r:id="rId21"/>
    <p:sldId id="378" r:id="rId22"/>
    <p:sldId id="381" r:id="rId23"/>
    <p:sldId id="379" r:id="rId24"/>
    <p:sldId id="365" r:id="rId25"/>
    <p:sldId id="382" r:id="rId26"/>
    <p:sldId id="380" r:id="rId27"/>
    <p:sldId id="383" r:id="rId28"/>
    <p:sldId id="384" r:id="rId29"/>
    <p:sldId id="385" r:id="rId30"/>
    <p:sldId id="366" r:id="rId31"/>
    <p:sldId id="387" r:id="rId32"/>
    <p:sldId id="388" r:id="rId33"/>
    <p:sldId id="389" r:id="rId34"/>
    <p:sldId id="390" r:id="rId35"/>
    <p:sldId id="358" r:id="rId36"/>
    <p:sldId id="359" r:id="rId37"/>
    <p:sldId id="367" r:id="rId38"/>
    <p:sldId id="3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ep" id="{9E0745D4-0265-4074-BB14-68F8DA5257A0}">
          <p14:sldIdLst>
            <p14:sldId id="281"/>
            <p14:sldId id="355"/>
            <p14:sldId id="363"/>
            <p14:sldId id="354"/>
            <p14:sldId id="361"/>
            <p14:sldId id="362"/>
            <p14:sldId id="364"/>
            <p14:sldId id="368"/>
            <p14:sldId id="370"/>
            <p14:sldId id="373"/>
            <p14:sldId id="371"/>
            <p14:sldId id="369"/>
            <p14:sldId id="372"/>
            <p14:sldId id="374"/>
            <p14:sldId id="375"/>
            <p14:sldId id="377"/>
            <p14:sldId id="376"/>
            <p14:sldId id="378"/>
            <p14:sldId id="381"/>
            <p14:sldId id="379"/>
            <p14:sldId id="365"/>
            <p14:sldId id="382"/>
            <p14:sldId id="380"/>
            <p14:sldId id="383"/>
            <p14:sldId id="384"/>
            <p14:sldId id="385"/>
            <p14:sldId id="366"/>
            <p14:sldId id="387"/>
            <p14:sldId id="388"/>
            <p14:sldId id="389"/>
            <p14:sldId id="390"/>
            <p14:sldId id="358"/>
            <p14:sldId id="359"/>
          </p14:sldIdLst>
        </p14:section>
        <p14:section name="scratch" id="{DDA9FAD4-2374-4951-BB13-9ABC569B8878}">
          <p14:sldIdLst>
            <p14:sldId id="36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00"/>
    <a:srgbClr val="0B5831"/>
    <a:srgbClr val="077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Detailed Balance &amp; Monte Carlo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Marco Gibaldi</a:t>
            </a:r>
          </a:p>
        </p:txBody>
      </p: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8660C63B-5712-4264-9F61-B67A34DDA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8635961" cy="4454540"/>
          </a:xfrm>
        </p:spPr>
        <p:txBody>
          <a:bodyPr>
            <a:normAutofit/>
          </a:bodyPr>
          <a:lstStyle/>
          <a:p>
            <a:r>
              <a:rPr lang="en-US" sz="2400" dirty="0"/>
              <a:t>MC start at an initial configuration, {r}</a:t>
            </a:r>
            <a:r>
              <a:rPr lang="en-US" sz="2400" baseline="-25000" dirty="0"/>
              <a:t>0</a:t>
            </a:r>
            <a:r>
              <a:rPr lang="en-US" sz="2400" i="1" dirty="0"/>
              <a:t>, </a:t>
            </a:r>
            <a:r>
              <a:rPr lang="en-US" sz="2400" dirty="0"/>
              <a:t>then generates a </a:t>
            </a:r>
            <a:r>
              <a:rPr lang="en-US" sz="2400" b="1" dirty="0">
                <a:solidFill>
                  <a:srgbClr val="F5A700"/>
                </a:solidFill>
              </a:rPr>
              <a:t>chain of configurations {r}</a:t>
            </a:r>
            <a:r>
              <a:rPr lang="en-US" sz="2400" b="1" baseline="-25000" dirty="0" err="1">
                <a:solidFill>
                  <a:srgbClr val="F5A700"/>
                </a:solidFill>
              </a:rPr>
              <a:t>i</a:t>
            </a:r>
            <a:r>
              <a:rPr lang="en-US" sz="2400" b="1" dirty="0">
                <a:solidFill>
                  <a:srgbClr val="F5A700"/>
                </a:solidFill>
              </a:rPr>
              <a:t> by sequentially changing small subsets of atoms </a:t>
            </a:r>
            <a:r>
              <a:rPr lang="en-US" sz="2400" dirty="0"/>
              <a:t>from previous configurations {r}</a:t>
            </a:r>
            <a:r>
              <a:rPr lang="en-US" sz="2400" baseline="-25000" dirty="0"/>
              <a:t>i−1</a:t>
            </a:r>
            <a:endParaRPr lang="en-US" sz="2400" dirty="0"/>
          </a:p>
          <a:p>
            <a:r>
              <a:rPr lang="en-US" sz="2400" dirty="0"/>
              <a:t>Various sequences of MC </a:t>
            </a:r>
            <a:r>
              <a:rPr lang="en-US" sz="2400" i="1" dirty="0"/>
              <a:t>moves</a:t>
            </a:r>
            <a:r>
              <a:rPr lang="en-US" sz="2400" dirty="0"/>
              <a:t> can be imagined: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Moves must satisfy certain conditions, such as </a:t>
            </a:r>
            <a:r>
              <a:rPr lang="en-US" sz="2400" i="1" dirty="0"/>
              <a:t>ergodicity</a:t>
            </a:r>
            <a:r>
              <a:rPr lang="en-US" sz="2400" dirty="0"/>
              <a:t> and </a:t>
            </a:r>
            <a:r>
              <a:rPr lang="en-US" sz="2400" i="1" dirty="0"/>
              <a:t>detailed</a:t>
            </a:r>
            <a:r>
              <a:rPr lang="en-US" sz="2400" dirty="0"/>
              <a:t> </a:t>
            </a:r>
            <a:r>
              <a:rPr lang="en-US" sz="2400" i="1" dirty="0"/>
              <a:t>balance</a:t>
            </a:r>
            <a:r>
              <a:rPr lang="en-US" sz="2400" dirty="0"/>
              <a:t> (discussed later)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Particle Dance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1032" name="Picture 8" descr="Hammer Dance GIFs - Get the best GIF on GIPHY">
            <a:extLst>
              <a:ext uri="{FF2B5EF4-FFF2-40B4-BE49-F238E27FC236}">
                <a16:creationId xmlns:a16="http://schemas.microsoft.com/office/drawing/2014/main" id="{5E90D21E-E80F-4CFD-B182-FFB04CFA0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"/>
          <a:stretch/>
        </p:blipFill>
        <p:spPr bwMode="auto">
          <a:xfrm>
            <a:off x="5653195" y="497840"/>
            <a:ext cx="1163994" cy="11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98F6039-0266-4192-ACFA-0A8AE987E154}"/>
              </a:ext>
            </a:extLst>
          </p:cNvPr>
          <p:cNvSpPr txBox="1">
            <a:spLocks/>
          </p:cNvSpPr>
          <p:nvPr/>
        </p:nvSpPr>
        <p:spPr>
          <a:xfrm>
            <a:off x="1482412" y="4136438"/>
            <a:ext cx="5730152" cy="166945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Translation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Rotation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Swapping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Particle Insertion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Particle Deletion</a:t>
            </a:r>
          </a:p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Etcetera.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7867AA-C32D-4517-8344-0376CDF1E2C9}"/>
              </a:ext>
            </a:extLst>
          </p:cNvPr>
          <p:cNvGrpSpPr/>
          <p:nvPr/>
        </p:nvGrpSpPr>
        <p:grpSpPr>
          <a:xfrm>
            <a:off x="9394702" y="2295572"/>
            <a:ext cx="1624774" cy="3681731"/>
            <a:chOff x="9084814" y="2327993"/>
            <a:chExt cx="1624774" cy="36817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3093B65-4D8C-4676-863C-457BC010109D}"/>
                </a:ext>
              </a:extLst>
            </p:cNvPr>
            <p:cNvGrpSpPr/>
            <p:nvPr/>
          </p:nvGrpSpPr>
          <p:grpSpPr>
            <a:xfrm>
              <a:off x="9084814" y="2327993"/>
              <a:ext cx="1624774" cy="1996615"/>
              <a:chOff x="9829236" y="2357257"/>
              <a:chExt cx="1624774" cy="19966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1932F30-0AF5-4DBC-8017-18440F4C3923}"/>
                  </a:ext>
                </a:extLst>
              </p:cNvPr>
              <p:cNvGrpSpPr/>
              <p:nvPr/>
            </p:nvGrpSpPr>
            <p:grpSpPr>
              <a:xfrm>
                <a:off x="9829236" y="2357257"/>
                <a:ext cx="1624774" cy="1624774"/>
                <a:chOff x="9829237" y="2360625"/>
                <a:chExt cx="1624774" cy="1624774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6ECC6CF-0E5B-4B2C-8493-C697BA5B3150}"/>
                    </a:ext>
                  </a:extLst>
                </p:cNvPr>
                <p:cNvSpPr/>
                <p:nvPr/>
              </p:nvSpPr>
              <p:spPr>
                <a:xfrm>
                  <a:off x="9829237" y="2360625"/>
                  <a:ext cx="1624774" cy="1624774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226E16F9-F5A7-434B-9227-9C554A50F173}"/>
                    </a:ext>
                  </a:extLst>
                </p:cNvPr>
                <p:cNvSpPr/>
                <p:nvPr/>
              </p:nvSpPr>
              <p:spPr>
                <a:xfrm>
                  <a:off x="10276114" y="2632834"/>
                  <a:ext cx="279918" cy="279918"/>
                </a:xfrm>
                <a:prstGeom prst="ellipse">
                  <a:avLst/>
                </a:prstGeom>
                <a:solidFill>
                  <a:srgbClr val="F5A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CC4B056-C0E9-4CEB-B066-EA2D51F7E25B}"/>
                    </a:ext>
                  </a:extLst>
                </p:cNvPr>
                <p:cNvSpPr/>
                <p:nvPr/>
              </p:nvSpPr>
              <p:spPr>
                <a:xfrm>
                  <a:off x="11003778" y="3149082"/>
                  <a:ext cx="279918" cy="279918"/>
                </a:xfrm>
                <a:prstGeom prst="ellipse">
                  <a:avLst/>
                </a:prstGeom>
                <a:solidFill>
                  <a:srgbClr val="F5A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4F954F0-C0C1-43A1-89A6-3244FCF93944}"/>
                    </a:ext>
                  </a:extLst>
                </p:cNvPr>
                <p:cNvSpPr/>
                <p:nvPr/>
              </p:nvSpPr>
              <p:spPr>
                <a:xfrm>
                  <a:off x="9996196" y="3563841"/>
                  <a:ext cx="279918" cy="279918"/>
                </a:xfrm>
                <a:prstGeom prst="ellipse">
                  <a:avLst/>
                </a:prstGeom>
                <a:solidFill>
                  <a:srgbClr val="F5A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A46D5CD-8DC3-42F1-B5B8-CF4244F1AFDB}"/>
                    </a:ext>
                  </a:extLst>
                </p:cNvPr>
                <p:cNvSpPr/>
                <p:nvPr/>
              </p:nvSpPr>
              <p:spPr>
                <a:xfrm>
                  <a:off x="10740073" y="3605195"/>
                  <a:ext cx="472751" cy="242596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8D6EEDA4-92C7-4757-B80B-8B6E105D3F2D}"/>
                    </a:ext>
                  </a:extLst>
                </p:cNvPr>
                <p:cNvSpPr/>
                <p:nvPr/>
              </p:nvSpPr>
              <p:spPr>
                <a:xfrm rot="19550542">
                  <a:off x="10907360" y="2507751"/>
                  <a:ext cx="472751" cy="242596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Isosceles Triangle 18">
                  <a:extLst>
                    <a:ext uri="{FF2B5EF4-FFF2-40B4-BE49-F238E27FC236}">
                      <a16:creationId xmlns:a16="http://schemas.microsoft.com/office/drawing/2014/main" id="{97B6AA5A-A7F3-41D8-8F6E-F3BCDDC302BC}"/>
                    </a:ext>
                  </a:extLst>
                </p:cNvPr>
                <p:cNvSpPr/>
                <p:nvPr/>
              </p:nvSpPr>
              <p:spPr>
                <a:xfrm rot="742300">
                  <a:off x="9918498" y="2891054"/>
                  <a:ext cx="258147" cy="365125"/>
                </a:xfrm>
                <a:prstGeom prst="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7979BB7-0E6B-4776-BEDD-7A9C7F0CB02C}"/>
                    </a:ext>
                  </a:extLst>
                </p:cNvPr>
                <p:cNvSpPr/>
                <p:nvPr/>
              </p:nvSpPr>
              <p:spPr>
                <a:xfrm rot="742300">
                  <a:off x="10512551" y="3078667"/>
                  <a:ext cx="258147" cy="365125"/>
                </a:xfrm>
                <a:prstGeom prst="triangl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1" name="Arrow: Down 30">
                <a:extLst>
                  <a:ext uri="{FF2B5EF4-FFF2-40B4-BE49-F238E27FC236}">
                    <a16:creationId xmlns:a16="http://schemas.microsoft.com/office/drawing/2014/main" id="{6A16661F-EFF0-4BC7-95AF-570F93D6AA3E}"/>
                  </a:ext>
                </a:extLst>
              </p:cNvPr>
              <p:cNvSpPr/>
              <p:nvPr/>
            </p:nvSpPr>
            <p:spPr>
              <a:xfrm>
                <a:off x="10518067" y="4113776"/>
                <a:ext cx="247111" cy="240096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5BADBE-9506-4EB2-A7E1-F40F6BDA49B7}"/>
                </a:ext>
              </a:extLst>
            </p:cNvPr>
            <p:cNvSpPr/>
            <p:nvPr/>
          </p:nvSpPr>
          <p:spPr>
            <a:xfrm>
              <a:off x="9084814" y="4384950"/>
              <a:ext cx="1624774" cy="16247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FC252A-6D32-4E75-90A6-C3B6D63E2607}"/>
                </a:ext>
              </a:extLst>
            </p:cNvPr>
            <p:cNvSpPr/>
            <p:nvPr/>
          </p:nvSpPr>
          <p:spPr>
            <a:xfrm>
              <a:off x="9369217" y="4512147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43FE57-A625-41E0-A952-AD14A8B67964}"/>
                </a:ext>
              </a:extLst>
            </p:cNvPr>
            <p:cNvSpPr/>
            <p:nvPr/>
          </p:nvSpPr>
          <p:spPr>
            <a:xfrm>
              <a:off x="10259355" y="5173407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A7EDC89-773D-4D20-9B00-981FD30F2210}"/>
                </a:ext>
              </a:extLst>
            </p:cNvPr>
            <p:cNvSpPr/>
            <p:nvPr/>
          </p:nvSpPr>
          <p:spPr>
            <a:xfrm>
              <a:off x="9251773" y="5588166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9D16180-3625-48AD-A618-1E4C4968027B}"/>
                </a:ext>
              </a:extLst>
            </p:cNvPr>
            <p:cNvSpPr/>
            <p:nvPr/>
          </p:nvSpPr>
          <p:spPr>
            <a:xfrm>
              <a:off x="9995650" y="5629520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A95B6B0-3861-4F18-B818-11A06E8BB78E}"/>
                </a:ext>
              </a:extLst>
            </p:cNvPr>
            <p:cNvSpPr/>
            <p:nvPr/>
          </p:nvSpPr>
          <p:spPr>
            <a:xfrm rot="19550542">
              <a:off x="10162937" y="4532076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E32D8EAC-C404-4A7A-ADCA-3763B1A5BB9B}"/>
                </a:ext>
              </a:extLst>
            </p:cNvPr>
            <p:cNvSpPr/>
            <p:nvPr/>
          </p:nvSpPr>
          <p:spPr>
            <a:xfrm rot="742300">
              <a:off x="9174075" y="4915379"/>
              <a:ext cx="258147" cy="36512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78D7967-FD1F-4E6A-9189-2C6B5CC41433}"/>
                </a:ext>
              </a:extLst>
            </p:cNvPr>
            <p:cNvSpPr/>
            <p:nvPr/>
          </p:nvSpPr>
          <p:spPr>
            <a:xfrm rot="742300">
              <a:off x="9768128" y="5102992"/>
              <a:ext cx="258147" cy="36512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844A60B-AA8A-4E98-851F-0EF1252C5454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9251773" y="2497983"/>
              <a:ext cx="320911" cy="14321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Arrow: Down 51">
            <a:extLst>
              <a:ext uri="{FF2B5EF4-FFF2-40B4-BE49-F238E27FC236}">
                <a16:creationId xmlns:a16="http://schemas.microsoft.com/office/drawing/2014/main" id="{02CA771A-F7A3-4855-8835-6829F93AA29A}"/>
              </a:ext>
            </a:extLst>
          </p:cNvPr>
          <p:cNvSpPr/>
          <p:nvPr/>
        </p:nvSpPr>
        <p:spPr>
          <a:xfrm>
            <a:off x="10064398" y="6082117"/>
            <a:ext cx="247111" cy="240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2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879ACC-172A-4972-941E-ED53A71DF44C}"/>
              </a:ext>
            </a:extLst>
          </p:cNvPr>
          <p:cNvSpPr txBox="1"/>
          <p:nvPr/>
        </p:nvSpPr>
        <p:spPr>
          <a:xfrm>
            <a:off x="10375541" y="3965531"/>
            <a:ext cx="11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</a:t>
            </a:r>
            <a:r>
              <a:rPr lang="en-US" sz="1800" baseline="-25000" dirty="0"/>
              <a:t>1</a:t>
            </a:r>
            <a:endParaRPr lang="en-C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165E6E-60EB-4A6A-AAEB-655381CA5061}"/>
              </a:ext>
            </a:extLst>
          </p:cNvPr>
          <p:cNvSpPr txBox="1"/>
          <p:nvPr/>
        </p:nvSpPr>
        <p:spPr>
          <a:xfrm>
            <a:off x="10330644" y="6020053"/>
            <a:ext cx="11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ym typeface="Symbol" panose="05050102010706020507" pitchFamily="18" charset="2"/>
              </a:rPr>
              <a:t> </a:t>
            </a:r>
            <a:r>
              <a:rPr lang="en-US" sz="1800" dirty="0" err="1"/>
              <a:t>N</a:t>
            </a:r>
            <a:r>
              <a:rPr lang="en-US" sz="1800" baseline="-25000" dirty="0" err="1"/>
              <a:t>MC</a:t>
            </a:r>
            <a:endParaRPr lang="en-C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224531-43C7-43E9-BE5C-D5BA6FEFB0A6}"/>
              </a:ext>
            </a:extLst>
          </p:cNvPr>
          <p:cNvSpPr txBox="1"/>
          <p:nvPr/>
        </p:nvSpPr>
        <p:spPr>
          <a:xfrm>
            <a:off x="9883216" y="6151414"/>
            <a:ext cx="489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…</a:t>
            </a:r>
            <a:endParaRPr lang="en-CA" sz="3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81F45C-3D6D-4657-912C-BF58C138EA52}"/>
              </a:ext>
            </a:extLst>
          </p:cNvPr>
          <p:cNvSpPr txBox="1"/>
          <p:nvPr/>
        </p:nvSpPr>
        <p:spPr>
          <a:xfrm>
            <a:off x="11073422" y="2777730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i-1</a:t>
            </a:r>
            <a:endParaRPr lang="en-CA" sz="2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FFC0DF-C85A-4E11-9A86-4CB97D99C276}"/>
              </a:ext>
            </a:extLst>
          </p:cNvPr>
          <p:cNvSpPr txBox="1"/>
          <p:nvPr/>
        </p:nvSpPr>
        <p:spPr>
          <a:xfrm>
            <a:off x="11073422" y="4774786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 err="1"/>
              <a:t>i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2069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11327364" cy="4271977"/>
          </a:xfrm>
        </p:spPr>
        <p:txBody>
          <a:bodyPr>
            <a:normAutofit/>
          </a:bodyPr>
          <a:lstStyle/>
          <a:p>
            <a:r>
              <a:rPr lang="en-US" sz="2400" dirty="0"/>
              <a:t>Classical expression for </a:t>
            </a:r>
            <a:r>
              <a:rPr lang="en-US" sz="2400" i="1" dirty="0"/>
              <a:t>probability density</a:t>
            </a:r>
            <a:r>
              <a:rPr lang="en-US" sz="2400" dirty="0"/>
              <a:t> of N-molecule system in the Canonical Ensemble: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i="1" dirty="0">
                <a:solidFill>
                  <a:srgbClr val="F5A700"/>
                </a:solidFill>
              </a:rPr>
              <a:t>Absolute probability</a:t>
            </a:r>
            <a:r>
              <a:rPr lang="en-US" sz="2400" dirty="0"/>
              <a:t>, P({</a:t>
            </a:r>
            <a:r>
              <a:rPr lang="en-US" sz="2400" dirty="0" err="1"/>
              <a:t>r,p</a:t>
            </a:r>
            <a:r>
              <a:rPr lang="en-US" sz="2400" dirty="0"/>
              <a:t>};</a:t>
            </a:r>
            <a:r>
              <a:rPr lang="en-US" sz="2400" dirty="0" err="1"/>
              <a:t>N,V,T</a:t>
            </a:r>
            <a:r>
              <a:rPr lang="en-US" sz="2400" dirty="0"/>
              <a:t>), for the system at coordinates {r} requires determination of the phase space integral of Q(</a:t>
            </a:r>
            <a:r>
              <a:rPr lang="en-US" sz="2400" dirty="0" err="1"/>
              <a:t>N,V,T</a:t>
            </a:r>
            <a:r>
              <a:rPr lang="en-US" sz="2400" dirty="0"/>
              <a:t>) </a:t>
            </a:r>
          </a:p>
          <a:p>
            <a:pPr marL="447675" lvl="1"/>
            <a:r>
              <a:rPr lang="en-US" sz="2400" b="1" dirty="0"/>
              <a:t>Complex potential energy functions = impossible </a:t>
            </a:r>
          </a:p>
          <a:p>
            <a:pPr marL="228600" lvl="1"/>
            <a:r>
              <a:rPr lang="en-US" sz="2400" b="1" i="1" dirty="0">
                <a:solidFill>
                  <a:srgbClr val="F5A700"/>
                </a:solidFill>
              </a:rPr>
              <a:t>Relative probability</a:t>
            </a:r>
            <a:r>
              <a:rPr lang="en-US" sz="2400" i="1" dirty="0"/>
              <a:t> </a:t>
            </a:r>
            <a:r>
              <a:rPr lang="en-US" sz="2400" dirty="0"/>
              <a:t>between MC configurations </a:t>
            </a:r>
            <a:r>
              <a:rPr lang="en-US" sz="2400" i="1" dirty="0"/>
              <a:t>can be determined </a:t>
            </a:r>
            <a:r>
              <a:rPr lang="en-US" sz="2400" dirty="0"/>
              <a:t>instead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14DC4C-9C37-4850-BCE2-65D50FF28674}"/>
                  </a:ext>
                </a:extLst>
              </p:cNvPr>
              <p:cNvSpPr txBox="1"/>
              <p:nvPr/>
            </p:nvSpPr>
            <p:spPr>
              <a:xfrm>
                <a:off x="2336976" y="2833277"/>
                <a:ext cx="7326301" cy="1341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sSup>
                                <m:sSup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CA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CA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CA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CA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CA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CA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CA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 /</m:t>
                                  </m:r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</m:nary>
                            </m:sup>
                          </m:sSup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d>
                                    <m:dPr>
                                      <m:ctrlP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CA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CA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CA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sz="28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14DC4C-9C37-4850-BCE2-65D50FF28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976" y="2833277"/>
                <a:ext cx="7326301" cy="1341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26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7679094" cy="4271977"/>
          </a:xfrm>
        </p:spPr>
        <p:txBody>
          <a:bodyPr>
            <a:normAutofit/>
          </a:bodyPr>
          <a:lstStyle/>
          <a:p>
            <a:r>
              <a:rPr lang="en-US" sz="2400" dirty="0"/>
              <a:t>MC studies a </a:t>
            </a:r>
            <a:r>
              <a:rPr lang="en-US" sz="2400" i="1" dirty="0"/>
              <a:t>chain of stationary</a:t>
            </a:r>
            <a:r>
              <a:rPr lang="en-US" sz="2400" dirty="0"/>
              <a:t> configurations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→</a:t>
            </a:r>
            <a:r>
              <a:rPr lang="en-US" sz="2400" i="0" dirty="0">
                <a:solidFill>
                  <a:srgbClr val="000000"/>
                </a:solidFill>
                <a:latin typeface="Avenir Next LT Pro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venir Next LT Pro"/>
                <a:cs typeface="Calibri" panose="020F0502020204030204" pitchFamily="34" charset="0"/>
              </a:rPr>
              <a:t>momentum</a:t>
            </a:r>
            <a:r>
              <a:rPr lang="en-US" sz="2400" dirty="0">
                <a:solidFill>
                  <a:srgbClr val="000000"/>
                </a:solidFill>
                <a:latin typeface="Avenir Next LT Pro"/>
                <a:cs typeface="Calibri" panose="020F0502020204030204" pitchFamily="34" charset="0"/>
              </a:rPr>
              <a:t> is not necessary</a:t>
            </a:r>
            <a:endParaRPr lang="en-US" sz="2400" dirty="0"/>
          </a:p>
          <a:p>
            <a:r>
              <a:rPr lang="en-US" sz="2400" dirty="0"/>
              <a:t>Energy of any given </a:t>
            </a:r>
            <a:r>
              <a:rPr lang="en-US" sz="2400" i="1" dirty="0"/>
              <a:t>configuration</a:t>
            </a:r>
            <a:r>
              <a:rPr lang="en-US" sz="2400" dirty="0"/>
              <a:t> is calculated from the coordinates of all atoms, U({r};</a:t>
            </a:r>
            <a:r>
              <a:rPr lang="en-US" sz="2400" dirty="0" err="1"/>
              <a:t>N,V</a:t>
            </a:r>
            <a:r>
              <a:rPr lang="en-US" sz="2400" dirty="0"/>
              <a:t>)</a:t>
            </a:r>
          </a:p>
          <a:p>
            <a:r>
              <a:rPr lang="en-US" sz="2400" dirty="0"/>
              <a:t>Numerous </a:t>
            </a:r>
            <a:r>
              <a:rPr lang="en-US" sz="2400" i="1" dirty="0"/>
              <a:t>short &amp; long-range interactions</a:t>
            </a:r>
            <a:r>
              <a:rPr lang="en-US" sz="2400" dirty="0"/>
              <a:t> are considered depending on the system</a:t>
            </a:r>
          </a:p>
          <a:p>
            <a:r>
              <a:rPr lang="en-US" sz="2400" i="1" dirty="0"/>
              <a:t>Coulombic interactions</a:t>
            </a:r>
            <a:r>
              <a:rPr lang="en-US" sz="2400" dirty="0"/>
              <a:t> and other </a:t>
            </a:r>
            <a:r>
              <a:rPr lang="en-US" sz="2400" i="1" dirty="0"/>
              <a:t>interatomic potentials</a:t>
            </a:r>
            <a:r>
              <a:rPr lang="en-US" sz="2400" dirty="0"/>
              <a:t> usually considered</a:t>
            </a:r>
          </a:p>
          <a:p>
            <a:r>
              <a:rPr lang="en-US" sz="2400" b="1" dirty="0">
                <a:solidFill>
                  <a:srgbClr val="F5A700"/>
                </a:solidFill>
              </a:rPr>
              <a:t>U({r};</a:t>
            </a:r>
            <a:r>
              <a:rPr lang="en-US" sz="2400" b="1" dirty="0" err="1">
                <a:solidFill>
                  <a:srgbClr val="F5A700"/>
                </a:solidFill>
              </a:rPr>
              <a:t>N,V</a:t>
            </a:r>
            <a:r>
              <a:rPr lang="en-US" sz="2400" b="1" dirty="0">
                <a:solidFill>
                  <a:srgbClr val="F5A700"/>
                </a:solidFill>
              </a:rPr>
              <a:t>) directly relates to probability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E8B3B36-4D73-4821-8E57-020D71A2E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26" y="2831691"/>
            <a:ext cx="3196252" cy="19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F7A4D-3D08-45CB-AC4F-1833FE605754}"/>
              </a:ext>
            </a:extLst>
          </p:cNvPr>
          <p:cNvSpPr txBox="1"/>
          <p:nvPr/>
        </p:nvSpPr>
        <p:spPr>
          <a:xfrm>
            <a:off x="8953283" y="2185360"/>
            <a:ext cx="2865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Lennard-Jones</a:t>
            </a:r>
          </a:p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Intermolecular Potential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Coulomb's law - Wikipedia">
            <a:extLst>
              <a:ext uri="{FF2B5EF4-FFF2-40B4-BE49-F238E27FC236}">
                <a16:creationId xmlns:a16="http://schemas.microsoft.com/office/drawing/2014/main" id="{A5E4C564-2292-4C14-A953-6DB94193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26" y="4822723"/>
            <a:ext cx="2463282" cy="19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5CE40B-3F7A-46C8-9989-19182F081AA5}"/>
              </a:ext>
            </a:extLst>
          </p:cNvPr>
          <p:cNvSpPr txBox="1"/>
          <p:nvPr/>
        </p:nvSpPr>
        <p:spPr>
          <a:xfrm>
            <a:off x="9955639" y="5469054"/>
            <a:ext cx="2865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Electrostatic</a:t>
            </a:r>
          </a:p>
          <a:p>
            <a:pPr algn="ct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Interactions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2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1" y="2266935"/>
            <a:ext cx="11467323" cy="4271977"/>
          </a:xfrm>
        </p:spPr>
        <p:txBody>
          <a:bodyPr>
            <a:normAutofit/>
          </a:bodyPr>
          <a:lstStyle/>
          <a:p>
            <a:r>
              <a:rPr lang="en-US" sz="2400" dirty="0"/>
              <a:t>Consider two states in the Canonical Ensemble, state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→ </a:t>
            </a:r>
            <a:r>
              <a:rPr lang="en-US" sz="2400" dirty="0"/>
              <a:t>state B ,the ratio of their probabilities (with equal </a:t>
            </a:r>
            <a:r>
              <a:rPr lang="en-US" sz="2400" dirty="0" err="1"/>
              <a:t>N,V,T</a:t>
            </a:r>
            <a:r>
              <a:rPr lang="en-US" sz="2400" dirty="0"/>
              <a:t>) is given by: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>
                <a:solidFill>
                  <a:srgbClr val="F5A700"/>
                </a:solidFill>
              </a:rPr>
              <a:t>Relative probability depends on the magnitude of their potential energies</a:t>
            </a:r>
          </a:p>
          <a:p>
            <a:r>
              <a:rPr lang="en-US" sz="2400" dirty="0"/>
              <a:t>Acceptance criterion for a new state generated by </a:t>
            </a:r>
            <a:r>
              <a:rPr lang="en-US" sz="2400" i="1" dirty="0"/>
              <a:t>any given MC move </a:t>
            </a:r>
            <a:r>
              <a:rPr lang="en-US" sz="2400" dirty="0"/>
              <a:t>will depend on </a:t>
            </a:r>
            <a:r>
              <a:rPr lang="en-US" sz="2400" i="1" dirty="0"/>
              <a:t>how the potential energy</a:t>
            </a:r>
            <a:r>
              <a:rPr lang="en-US" sz="2400" dirty="0"/>
              <a:t> of the system evolves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&amp; Probability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1FD5F-FD16-401E-8A8E-F9CDA2C4E7CD}"/>
                  </a:ext>
                </a:extLst>
              </p:cNvPr>
              <p:cNvSpPr txBox="1"/>
              <p:nvPr/>
            </p:nvSpPr>
            <p:spPr>
              <a:xfrm>
                <a:off x="0" y="3234244"/>
                <a:ext cx="11087844" cy="144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CA" sz="2800" b="1" i="1" baseline="-2500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CA" sz="2800" b="1" i="1" baseline="-25000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en-CA" sz="2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CA" sz="28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8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CA" sz="2800" b="1" i="1" baseline="-2500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d>
                              <m:r>
                                <a:rPr lang="en-CA" sz="2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CA" sz="2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𝒌𝑻</m:t>
                          </m:r>
                          <m:r>
                            <a:rPr lang="en-CA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800" b="1" i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𝐞𝐱𝐩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en-CA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CA" sz="2800" b="1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800" b="1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CA" sz="2800" b="1" i="1" baseline="-25000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d>
                              <m:r>
                                <a:rPr lang="en-CA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CA" sz="2800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</m:d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𝒌𝑻</m:t>
                          </m:r>
                          <m:r>
                            <a:rPr lang="en-CA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CA" sz="2800" b="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CA" sz="2800" b="0" dirty="0"/>
                  <a:t>  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28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 {−[</m:t>
                    </m:r>
                    <m:r>
                      <a:rPr lang="en-CA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CA" sz="2800" b="1" i="1" baseline="-2500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CA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CA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C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CA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CA" sz="2800" b="1" i="1" baseline="-2500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en-CA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CA" sz="2800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]/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91FD5F-FD16-401E-8A8E-F9CDA2C4E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4244"/>
                <a:ext cx="11087844" cy="144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70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B61935-2A45-4BEC-B905-53659F63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832" y="2932411"/>
            <a:ext cx="3158248" cy="273088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538" y="2084371"/>
            <a:ext cx="8490858" cy="463710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System begins at configuration {r}</a:t>
            </a:r>
            <a:r>
              <a:rPr lang="en-US" sz="2400" baseline="-25000" dirty="0"/>
              <a:t>0 </a:t>
            </a:r>
            <a:r>
              <a:rPr lang="en-US" sz="2400" dirty="0"/>
              <a:t>with U({r}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which MC moves to perform (</a:t>
            </a:r>
            <a:r>
              <a:rPr lang="en-US" sz="2400" i="1" dirty="0"/>
              <a:t>via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random number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Select which molecule/particle will be changed (</a:t>
            </a:r>
            <a:r>
              <a:rPr lang="en-US" sz="2400" i="1" dirty="0"/>
              <a:t>via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random number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Perform MC move to generate configuration {r}</a:t>
            </a:r>
            <a:r>
              <a:rPr lang="en-US" sz="2400" baseline="-25000" dirty="0" err="1"/>
              <a:t>i</a:t>
            </a:r>
            <a:r>
              <a:rPr lang="en-US" sz="2400" dirty="0"/>
              <a:t> and calculate the new U({r}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Accept or Reject the new configuration based on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acceptance criterion </a:t>
            </a:r>
            <a:r>
              <a:rPr lang="en-US" sz="2400" dirty="0"/>
              <a:t>(varies between ensemble &amp; sampling methods)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for </a:t>
            </a:r>
            <a:r>
              <a:rPr lang="en-US" sz="2400" dirty="0" err="1"/>
              <a:t>N</a:t>
            </a:r>
            <a:r>
              <a:rPr lang="en-US" sz="2400" baseline="-25000" dirty="0" err="1"/>
              <a:t>MC</a:t>
            </a:r>
            <a:r>
              <a:rPr lang="en-US" sz="2400" dirty="0"/>
              <a:t> steps to calculate system properties/averages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MC simulation operate?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C5B7D9-AEE1-4F80-A550-86E576746E46}"/>
              </a:ext>
            </a:extLst>
          </p:cNvPr>
          <p:cNvSpPr txBox="1">
            <a:spLocks/>
          </p:cNvSpPr>
          <p:nvPr/>
        </p:nvSpPr>
        <p:spPr>
          <a:xfrm>
            <a:off x="9339944" y="5646145"/>
            <a:ext cx="2612571" cy="85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Alavi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Molecular Simulations: Fundamentals and Practice,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1st ed.</a:t>
            </a:r>
          </a:p>
        </p:txBody>
      </p:sp>
    </p:spTree>
    <p:extLst>
      <p:ext uri="{BB962C8B-B14F-4D97-AF65-F5344CB8AC3E}">
        <p14:creationId xmlns:p14="http://schemas.microsoft.com/office/powerpoint/2010/main" val="174337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7613778" cy="44545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Infinite number of configurations possible in the    N-molecule phase space </a:t>
            </a:r>
          </a:p>
          <a:p>
            <a:r>
              <a:rPr lang="en-US" sz="2400" b="1" dirty="0">
                <a:solidFill>
                  <a:srgbClr val="F5A700"/>
                </a:solidFill>
              </a:rPr>
              <a:t>Most configurations have </a:t>
            </a:r>
            <a:r>
              <a:rPr lang="en-US" sz="2400" b="1" i="1" dirty="0">
                <a:solidFill>
                  <a:srgbClr val="F5A700"/>
                </a:solidFill>
              </a:rPr>
              <a:t>high energy</a:t>
            </a:r>
            <a:r>
              <a:rPr lang="en-US" sz="2400" b="1" dirty="0">
                <a:solidFill>
                  <a:srgbClr val="F5A700"/>
                </a:solidFill>
              </a:rPr>
              <a:t> and </a:t>
            </a:r>
            <a:r>
              <a:rPr lang="en-US" sz="2400" b="1" i="1" dirty="0">
                <a:solidFill>
                  <a:srgbClr val="F5A700"/>
                </a:solidFill>
              </a:rPr>
              <a:t>low probability</a:t>
            </a:r>
            <a:r>
              <a:rPr lang="en-US" sz="2400" b="1" dirty="0">
                <a:solidFill>
                  <a:srgbClr val="F5A700"/>
                </a:solidFill>
              </a:rPr>
              <a:t> </a:t>
            </a:r>
            <a:r>
              <a:rPr lang="en-US" sz="2400" dirty="0"/>
              <a:t>— inefficient to sample the entire space</a:t>
            </a:r>
          </a:p>
          <a:p>
            <a:r>
              <a:rPr lang="en-US" sz="2400" dirty="0"/>
              <a:t>Better to sample low energy regions                  (higher probability of contributing                             to the ensemble averages)</a:t>
            </a:r>
          </a:p>
          <a:p>
            <a:r>
              <a:rPr lang="en-US" sz="2400" dirty="0"/>
              <a:t>Popular method of achieving this is known as </a:t>
            </a:r>
            <a:r>
              <a:rPr lang="en-US" sz="2400" b="1" i="1" dirty="0">
                <a:solidFill>
                  <a:srgbClr val="F5A700"/>
                </a:solidFill>
              </a:rPr>
              <a:t>importance sampling</a:t>
            </a:r>
            <a:r>
              <a:rPr lang="en-US" sz="2400" b="1" dirty="0">
                <a:solidFill>
                  <a:srgbClr val="F5A700"/>
                </a:solidFill>
              </a:rPr>
              <a:t> </a:t>
            </a:r>
            <a:r>
              <a:rPr lang="en-US" sz="2400" dirty="0"/>
              <a:t>or the </a:t>
            </a:r>
            <a:r>
              <a:rPr lang="en-US" sz="2400" b="1" i="1" dirty="0">
                <a:solidFill>
                  <a:srgbClr val="F5A700"/>
                </a:solidFill>
              </a:rPr>
              <a:t>Metropolis MC</a:t>
            </a:r>
            <a:endParaRPr lang="en-US" sz="2400" b="1" dirty="0">
              <a:solidFill>
                <a:srgbClr val="F5A700"/>
              </a:solidFill>
            </a:endParaRPr>
          </a:p>
          <a:p>
            <a:pPr lvl="1"/>
            <a:r>
              <a:rPr lang="en-US" sz="2400" i="1" dirty="0"/>
              <a:t>Sample vicinity of more probable configurations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E128ED-4513-4C8A-88CD-CCBFED318D0B}"/>
              </a:ext>
            </a:extLst>
          </p:cNvPr>
          <p:cNvCxnSpPr/>
          <p:nvPr/>
        </p:nvCxnSpPr>
        <p:spPr>
          <a:xfrm flipV="1">
            <a:off x="8540496" y="3172409"/>
            <a:ext cx="0" cy="20154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0AC29-C183-4102-877A-06F82427763E}"/>
              </a:ext>
            </a:extLst>
          </p:cNvPr>
          <p:cNvSpPr/>
          <p:nvPr/>
        </p:nvSpPr>
        <p:spPr>
          <a:xfrm>
            <a:off x="8570976" y="3933373"/>
            <a:ext cx="3499104" cy="1121664"/>
          </a:xfrm>
          <a:custGeom>
            <a:avLst/>
            <a:gdLst>
              <a:gd name="connsiteX0" fmla="*/ 0 w 3499104"/>
              <a:gd name="connsiteY0" fmla="*/ 432816 h 1121664"/>
              <a:gd name="connsiteX1" fmla="*/ 97536 w 3499104"/>
              <a:gd name="connsiteY1" fmla="*/ 414528 h 1121664"/>
              <a:gd name="connsiteX2" fmla="*/ 188976 w 3499104"/>
              <a:gd name="connsiteY2" fmla="*/ 408432 h 1121664"/>
              <a:gd name="connsiteX3" fmla="*/ 256032 w 3499104"/>
              <a:gd name="connsiteY3" fmla="*/ 402336 h 1121664"/>
              <a:gd name="connsiteX4" fmla="*/ 298704 w 3499104"/>
              <a:gd name="connsiteY4" fmla="*/ 359664 h 1121664"/>
              <a:gd name="connsiteX5" fmla="*/ 353568 w 3499104"/>
              <a:gd name="connsiteY5" fmla="*/ 304800 h 1121664"/>
              <a:gd name="connsiteX6" fmla="*/ 384048 w 3499104"/>
              <a:gd name="connsiteY6" fmla="*/ 249936 h 1121664"/>
              <a:gd name="connsiteX7" fmla="*/ 402336 w 3499104"/>
              <a:gd name="connsiteY7" fmla="*/ 237744 h 1121664"/>
              <a:gd name="connsiteX8" fmla="*/ 414528 w 3499104"/>
              <a:gd name="connsiteY8" fmla="*/ 219456 h 1121664"/>
              <a:gd name="connsiteX9" fmla="*/ 457200 w 3499104"/>
              <a:gd name="connsiteY9" fmla="*/ 195072 h 1121664"/>
              <a:gd name="connsiteX10" fmla="*/ 493776 w 3499104"/>
              <a:gd name="connsiteY10" fmla="*/ 201168 h 1121664"/>
              <a:gd name="connsiteX11" fmla="*/ 505968 w 3499104"/>
              <a:gd name="connsiteY11" fmla="*/ 219456 h 1121664"/>
              <a:gd name="connsiteX12" fmla="*/ 530352 w 3499104"/>
              <a:gd name="connsiteY12" fmla="*/ 237744 h 1121664"/>
              <a:gd name="connsiteX13" fmla="*/ 548640 w 3499104"/>
              <a:gd name="connsiteY13" fmla="*/ 280416 h 1121664"/>
              <a:gd name="connsiteX14" fmla="*/ 554736 w 3499104"/>
              <a:gd name="connsiteY14" fmla="*/ 310896 h 1121664"/>
              <a:gd name="connsiteX15" fmla="*/ 591312 w 3499104"/>
              <a:gd name="connsiteY15" fmla="*/ 414528 h 1121664"/>
              <a:gd name="connsiteX16" fmla="*/ 603504 w 3499104"/>
              <a:gd name="connsiteY16" fmla="*/ 463296 h 1121664"/>
              <a:gd name="connsiteX17" fmla="*/ 609600 w 3499104"/>
              <a:gd name="connsiteY17" fmla="*/ 487680 h 1121664"/>
              <a:gd name="connsiteX18" fmla="*/ 640080 w 3499104"/>
              <a:gd name="connsiteY18" fmla="*/ 548640 h 1121664"/>
              <a:gd name="connsiteX19" fmla="*/ 658368 w 3499104"/>
              <a:gd name="connsiteY19" fmla="*/ 554736 h 1121664"/>
              <a:gd name="connsiteX20" fmla="*/ 707136 w 3499104"/>
              <a:gd name="connsiteY20" fmla="*/ 566928 h 1121664"/>
              <a:gd name="connsiteX21" fmla="*/ 755904 w 3499104"/>
              <a:gd name="connsiteY21" fmla="*/ 554736 h 1121664"/>
              <a:gd name="connsiteX22" fmla="*/ 774192 w 3499104"/>
              <a:gd name="connsiteY22" fmla="*/ 518160 h 1121664"/>
              <a:gd name="connsiteX23" fmla="*/ 786384 w 3499104"/>
              <a:gd name="connsiteY23" fmla="*/ 487680 h 1121664"/>
              <a:gd name="connsiteX24" fmla="*/ 798576 w 3499104"/>
              <a:gd name="connsiteY24" fmla="*/ 463296 h 1121664"/>
              <a:gd name="connsiteX25" fmla="*/ 804672 w 3499104"/>
              <a:gd name="connsiteY25" fmla="*/ 445008 h 1121664"/>
              <a:gd name="connsiteX26" fmla="*/ 835152 w 3499104"/>
              <a:gd name="connsiteY26" fmla="*/ 420624 h 1121664"/>
              <a:gd name="connsiteX27" fmla="*/ 877824 w 3499104"/>
              <a:gd name="connsiteY27" fmla="*/ 365760 h 1121664"/>
              <a:gd name="connsiteX28" fmla="*/ 932688 w 3499104"/>
              <a:gd name="connsiteY28" fmla="*/ 347472 h 1121664"/>
              <a:gd name="connsiteX29" fmla="*/ 987552 w 3499104"/>
              <a:gd name="connsiteY29" fmla="*/ 353568 h 1121664"/>
              <a:gd name="connsiteX30" fmla="*/ 1011936 w 3499104"/>
              <a:gd name="connsiteY30" fmla="*/ 377952 h 1121664"/>
              <a:gd name="connsiteX31" fmla="*/ 1030224 w 3499104"/>
              <a:gd name="connsiteY31" fmla="*/ 408432 h 1121664"/>
              <a:gd name="connsiteX32" fmla="*/ 1060704 w 3499104"/>
              <a:gd name="connsiteY32" fmla="*/ 530352 h 1121664"/>
              <a:gd name="connsiteX33" fmla="*/ 1078992 w 3499104"/>
              <a:gd name="connsiteY33" fmla="*/ 573024 h 1121664"/>
              <a:gd name="connsiteX34" fmla="*/ 1127760 w 3499104"/>
              <a:gd name="connsiteY34" fmla="*/ 664464 h 1121664"/>
              <a:gd name="connsiteX35" fmla="*/ 1158240 w 3499104"/>
              <a:gd name="connsiteY35" fmla="*/ 737616 h 1121664"/>
              <a:gd name="connsiteX36" fmla="*/ 1170432 w 3499104"/>
              <a:gd name="connsiteY36" fmla="*/ 768096 h 1121664"/>
              <a:gd name="connsiteX37" fmla="*/ 1255776 w 3499104"/>
              <a:gd name="connsiteY37" fmla="*/ 920496 h 1121664"/>
              <a:gd name="connsiteX38" fmla="*/ 1298448 w 3499104"/>
              <a:gd name="connsiteY38" fmla="*/ 1005840 h 1121664"/>
              <a:gd name="connsiteX39" fmla="*/ 1328928 w 3499104"/>
              <a:gd name="connsiteY39" fmla="*/ 1072896 h 1121664"/>
              <a:gd name="connsiteX40" fmla="*/ 1389888 w 3499104"/>
              <a:gd name="connsiteY40" fmla="*/ 1103376 h 1121664"/>
              <a:gd name="connsiteX41" fmla="*/ 1438656 w 3499104"/>
              <a:gd name="connsiteY41" fmla="*/ 1121664 h 1121664"/>
              <a:gd name="connsiteX42" fmla="*/ 1560576 w 3499104"/>
              <a:gd name="connsiteY42" fmla="*/ 1109472 h 1121664"/>
              <a:gd name="connsiteX43" fmla="*/ 1591056 w 3499104"/>
              <a:gd name="connsiteY43" fmla="*/ 1097280 h 1121664"/>
              <a:gd name="connsiteX44" fmla="*/ 1621536 w 3499104"/>
              <a:gd name="connsiteY44" fmla="*/ 1072896 h 1121664"/>
              <a:gd name="connsiteX45" fmla="*/ 1658112 w 3499104"/>
              <a:gd name="connsiteY45" fmla="*/ 1036320 h 1121664"/>
              <a:gd name="connsiteX46" fmla="*/ 1670304 w 3499104"/>
              <a:gd name="connsiteY46" fmla="*/ 999744 h 1121664"/>
              <a:gd name="connsiteX47" fmla="*/ 1688592 w 3499104"/>
              <a:gd name="connsiteY47" fmla="*/ 975360 h 1121664"/>
              <a:gd name="connsiteX48" fmla="*/ 1719072 w 3499104"/>
              <a:gd name="connsiteY48" fmla="*/ 908304 h 1121664"/>
              <a:gd name="connsiteX49" fmla="*/ 1749552 w 3499104"/>
              <a:gd name="connsiteY49" fmla="*/ 841248 h 1121664"/>
              <a:gd name="connsiteX50" fmla="*/ 1780032 w 3499104"/>
              <a:gd name="connsiteY50" fmla="*/ 774192 h 1121664"/>
              <a:gd name="connsiteX51" fmla="*/ 1792224 w 3499104"/>
              <a:gd name="connsiteY51" fmla="*/ 725424 h 1121664"/>
              <a:gd name="connsiteX52" fmla="*/ 1834896 w 3499104"/>
              <a:gd name="connsiteY52" fmla="*/ 658368 h 1121664"/>
              <a:gd name="connsiteX53" fmla="*/ 1853184 w 3499104"/>
              <a:gd name="connsiteY53" fmla="*/ 609600 h 1121664"/>
              <a:gd name="connsiteX54" fmla="*/ 1859280 w 3499104"/>
              <a:gd name="connsiteY54" fmla="*/ 591312 h 1121664"/>
              <a:gd name="connsiteX55" fmla="*/ 1926336 w 3499104"/>
              <a:gd name="connsiteY55" fmla="*/ 548640 h 1121664"/>
              <a:gd name="connsiteX56" fmla="*/ 1956816 w 3499104"/>
              <a:gd name="connsiteY56" fmla="*/ 524256 h 1121664"/>
              <a:gd name="connsiteX57" fmla="*/ 1993392 w 3499104"/>
              <a:gd name="connsiteY57" fmla="*/ 518160 h 1121664"/>
              <a:gd name="connsiteX58" fmla="*/ 2017776 w 3499104"/>
              <a:gd name="connsiteY58" fmla="*/ 512064 h 1121664"/>
              <a:gd name="connsiteX59" fmla="*/ 2225040 w 3499104"/>
              <a:gd name="connsiteY59" fmla="*/ 499872 h 1121664"/>
              <a:gd name="connsiteX60" fmla="*/ 2261616 w 3499104"/>
              <a:gd name="connsiteY60" fmla="*/ 463296 h 1121664"/>
              <a:gd name="connsiteX61" fmla="*/ 2267712 w 3499104"/>
              <a:gd name="connsiteY61" fmla="*/ 432816 h 1121664"/>
              <a:gd name="connsiteX62" fmla="*/ 2273808 w 3499104"/>
              <a:gd name="connsiteY62" fmla="*/ 408432 h 1121664"/>
              <a:gd name="connsiteX63" fmla="*/ 2279904 w 3499104"/>
              <a:gd name="connsiteY63" fmla="*/ 371856 h 1121664"/>
              <a:gd name="connsiteX64" fmla="*/ 2298192 w 3499104"/>
              <a:gd name="connsiteY64" fmla="*/ 298704 h 1121664"/>
              <a:gd name="connsiteX65" fmla="*/ 2322576 w 3499104"/>
              <a:gd name="connsiteY65" fmla="*/ 249936 h 1121664"/>
              <a:gd name="connsiteX66" fmla="*/ 2383536 w 3499104"/>
              <a:gd name="connsiteY66" fmla="*/ 164592 h 1121664"/>
              <a:gd name="connsiteX67" fmla="*/ 2395728 w 3499104"/>
              <a:gd name="connsiteY67" fmla="*/ 134112 h 1121664"/>
              <a:gd name="connsiteX68" fmla="*/ 2401824 w 3499104"/>
              <a:gd name="connsiteY68" fmla="*/ 115824 h 1121664"/>
              <a:gd name="connsiteX69" fmla="*/ 2414016 w 3499104"/>
              <a:gd name="connsiteY69" fmla="*/ 85344 h 1121664"/>
              <a:gd name="connsiteX70" fmla="*/ 2438400 w 3499104"/>
              <a:gd name="connsiteY70" fmla="*/ 73152 h 1121664"/>
              <a:gd name="connsiteX71" fmla="*/ 2456688 w 3499104"/>
              <a:gd name="connsiteY71" fmla="*/ 60960 h 1121664"/>
              <a:gd name="connsiteX72" fmla="*/ 2481072 w 3499104"/>
              <a:gd name="connsiteY72" fmla="*/ 42672 h 1121664"/>
              <a:gd name="connsiteX73" fmla="*/ 2517648 w 3499104"/>
              <a:gd name="connsiteY73" fmla="*/ 30480 h 1121664"/>
              <a:gd name="connsiteX74" fmla="*/ 2596896 w 3499104"/>
              <a:gd name="connsiteY74" fmla="*/ 0 h 1121664"/>
              <a:gd name="connsiteX75" fmla="*/ 2633472 w 3499104"/>
              <a:gd name="connsiteY75" fmla="*/ 24384 h 1121664"/>
              <a:gd name="connsiteX76" fmla="*/ 2755392 w 3499104"/>
              <a:gd name="connsiteY76" fmla="*/ 195072 h 1121664"/>
              <a:gd name="connsiteX77" fmla="*/ 2816352 w 3499104"/>
              <a:gd name="connsiteY77" fmla="*/ 280416 h 1121664"/>
              <a:gd name="connsiteX78" fmla="*/ 2846832 w 3499104"/>
              <a:gd name="connsiteY78" fmla="*/ 335280 h 1121664"/>
              <a:gd name="connsiteX79" fmla="*/ 2883408 w 3499104"/>
              <a:gd name="connsiteY79" fmla="*/ 390144 h 1121664"/>
              <a:gd name="connsiteX80" fmla="*/ 2907792 w 3499104"/>
              <a:gd name="connsiteY80" fmla="*/ 451104 h 1121664"/>
              <a:gd name="connsiteX81" fmla="*/ 2919984 w 3499104"/>
              <a:gd name="connsiteY81" fmla="*/ 469392 h 1121664"/>
              <a:gd name="connsiteX82" fmla="*/ 2938272 w 3499104"/>
              <a:gd name="connsiteY82" fmla="*/ 512064 h 1121664"/>
              <a:gd name="connsiteX83" fmla="*/ 2962656 w 3499104"/>
              <a:gd name="connsiteY83" fmla="*/ 548640 h 1121664"/>
              <a:gd name="connsiteX84" fmla="*/ 2980944 w 3499104"/>
              <a:gd name="connsiteY84" fmla="*/ 597408 h 1121664"/>
              <a:gd name="connsiteX85" fmla="*/ 3011424 w 3499104"/>
              <a:gd name="connsiteY85" fmla="*/ 640080 h 1121664"/>
              <a:gd name="connsiteX86" fmla="*/ 3041904 w 3499104"/>
              <a:gd name="connsiteY86" fmla="*/ 719328 h 1121664"/>
              <a:gd name="connsiteX87" fmla="*/ 3102864 w 3499104"/>
              <a:gd name="connsiteY87" fmla="*/ 822960 h 1121664"/>
              <a:gd name="connsiteX88" fmla="*/ 3127248 w 3499104"/>
              <a:gd name="connsiteY88" fmla="*/ 859536 h 1121664"/>
              <a:gd name="connsiteX89" fmla="*/ 3176016 w 3499104"/>
              <a:gd name="connsiteY89" fmla="*/ 944880 h 1121664"/>
              <a:gd name="connsiteX90" fmla="*/ 3194304 w 3499104"/>
              <a:gd name="connsiteY90" fmla="*/ 963168 h 1121664"/>
              <a:gd name="connsiteX91" fmla="*/ 3224784 w 3499104"/>
              <a:gd name="connsiteY91" fmla="*/ 932688 h 1121664"/>
              <a:gd name="connsiteX92" fmla="*/ 3273552 w 3499104"/>
              <a:gd name="connsiteY92" fmla="*/ 810768 h 1121664"/>
              <a:gd name="connsiteX93" fmla="*/ 3285744 w 3499104"/>
              <a:gd name="connsiteY93" fmla="*/ 768096 h 1121664"/>
              <a:gd name="connsiteX94" fmla="*/ 3304032 w 3499104"/>
              <a:gd name="connsiteY94" fmla="*/ 737616 h 1121664"/>
              <a:gd name="connsiteX95" fmla="*/ 3316224 w 3499104"/>
              <a:gd name="connsiteY95" fmla="*/ 707136 h 1121664"/>
              <a:gd name="connsiteX96" fmla="*/ 3340608 w 3499104"/>
              <a:gd name="connsiteY96" fmla="*/ 658368 h 1121664"/>
              <a:gd name="connsiteX97" fmla="*/ 3358896 w 3499104"/>
              <a:gd name="connsiteY97" fmla="*/ 627888 h 1121664"/>
              <a:gd name="connsiteX98" fmla="*/ 3371088 w 3499104"/>
              <a:gd name="connsiteY98" fmla="*/ 597408 h 1121664"/>
              <a:gd name="connsiteX99" fmla="*/ 3395472 w 3499104"/>
              <a:gd name="connsiteY99" fmla="*/ 560832 h 1121664"/>
              <a:gd name="connsiteX100" fmla="*/ 3401568 w 3499104"/>
              <a:gd name="connsiteY100" fmla="*/ 542544 h 1121664"/>
              <a:gd name="connsiteX101" fmla="*/ 3425952 w 3499104"/>
              <a:gd name="connsiteY101" fmla="*/ 499872 h 1121664"/>
              <a:gd name="connsiteX102" fmla="*/ 3462528 w 3499104"/>
              <a:gd name="connsiteY102" fmla="*/ 463296 h 1121664"/>
              <a:gd name="connsiteX103" fmla="*/ 3499104 w 3499104"/>
              <a:gd name="connsiteY103" fmla="*/ 445008 h 1121664"/>
              <a:gd name="connsiteX104" fmla="*/ 3499104 w 3499104"/>
              <a:gd name="connsiteY104" fmla="*/ 438912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9104" h="1121664">
                <a:moveTo>
                  <a:pt x="0" y="432816"/>
                </a:moveTo>
                <a:cubicBezTo>
                  <a:pt x="7905" y="431235"/>
                  <a:pt x="79394" y="416256"/>
                  <a:pt x="97536" y="414528"/>
                </a:cubicBezTo>
                <a:cubicBezTo>
                  <a:pt x="127946" y="411632"/>
                  <a:pt x="158518" y="410775"/>
                  <a:pt x="188976" y="408432"/>
                </a:cubicBezTo>
                <a:cubicBezTo>
                  <a:pt x="211354" y="406711"/>
                  <a:pt x="233680" y="404368"/>
                  <a:pt x="256032" y="402336"/>
                </a:cubicBezTo>
                <a:cubicBezTo>
                  <a:pt x="306832" y="364236"/>
                  <a:pt x="256032" y="405892"/>
                  <a:pt x="298704" y="359664"/>
                </a:cubicBezTo>
                <a:cubicBezTo>
                  <a:pt x="316246" y="340660"/>
                  <a:pt x="353568" y="304800"/>
                  <a:pt x="353568" y="304800"/>
                </a:cubicBezTo>
                <a:cubicBezTo>
                  <a:pt x="363585" y="279758"/>
                  <a:pt x="364717" y="269267"/>
                  <a:pt x="384048" y="249936"/>
                </a:cubicBezTo>
                <a:cubicBezTo>
                  <a:pt x="389229" y="244755"/>
                  <a:pt x="396240" y="241808"/>
                  <a:pt x="402336" y="237744"/>
                </a:cubicBezTo>
                <a:cubicBezTo>
                  <a:pt x="406400" y="231648"/>
                  <a:pt x="409347" y="224637"/>
                  <a:pt x="414528" y="219456"/>
                </a:cubicBezTo>
                <a:cubicBezTo>
                  <a:pt x="432981" y="201003"/>
                  <a:pt x="436276" y="202047"/>
                  <a:pt x="457200" y="195072"/>
                </a:cubicBezTo>
                <a:cubicBezTo>
                  <a:pt x="469392" y="197104"/>
                  <a:pt x="482721" y="195640"/>
                  <a:pt x="493776" y="201168"/>
                </a:cubicBezTo>
                <a:cubicBezTo>
                  <a:pt x="500329" y="204445"/>
                  <a:pt x="500787" y="214275"/>
                  <a:pt x="505968" y="219456"/>
                </a:cubicBezTo>
                <a:cubicBezTo>
                  <a:pt x="513152" y="226640"/>
                  <a:pt x="522224" y="231648"/>
                  <a:pt x="530352" y="237744"/>
                </a:cubicBezTo>
                <a:cubicBezTo>
                  <a:pt x="539075" y="255190"/>
                  <a:pt x="544155" y="262477"/>
                  <a:pt x="548640" y="280416"/>
                </a:cubicBezTo>
                <a:cubicBezTo>
                  <a:pt x="551153" y="290468"/>
                  <a:pt x="551759" y="300972"/>
                  <a:pt x="554736" y="310896"/>
                </a:cubicBezTo>
                <a:cubicBezTo>
                  <a:pt x="573118" y="372168"/>
                  <a:pt x="571351" y="314723"/>
                  <a:pt x="591312" y="414528"/>
                </a:cubicBezTo>
                <a:cubicBezTo>
                  <a:pt x="603706" y="476497"/>
                  <a:pt x="591007" y="419558"/>
                  <a:pt x="603504" y="463296"/>
                </a:cubicBezTo>
                <a:cubicBezTo>
                  <a:pt x="605806" y="471352"/>
                  <a:pt x="606300" y="479979"/>
                  <a:pt x="609600" y="487680"/>
                </a:cubicBezTo>
                <a:cubicBezTo>
                  <a:pt x="618549" y="508562"/>
                  <a:pt x="618527" y="541456"/>
                  <a:pt x="640080" y="548640"/>
                </a:cubicBezTo>
                <a:cubicBezTo>
                  <a:pt x="646176" y="550672"/>
                  <a:pt x="652169" y="553045"/>
                  <a:pt x="658368" y="554736"/>
                </a:cubicBezTo>
                <a:cubicBezTo>
                  <a:pt x="674534" y="559145"/>
                  <a:pt x="707136" y="566928"/>
                  <a:pt x="707136" y="566928"/>
                </a:cubicBezTo>
                <a:cubicBezTo>
                  <a:pt x="723392" y="562864"/>
                  <a:pt x="742353" y="564592"/>
                  <a:pt x="755904" y="554736"/>
                </a:cubicBezTo>
                <a:cubicBezTo>
                  <a:pt x="766928" y="546719"/>
                  <a:pt x="768551" y="530569"/>
                  <a:pt x="774192" y="518160"/>
                </a:cubicBezTo>
                <a:cubicBezTo>
                  <a:pt x="778720" y="508198"/>
                  <a:pt x="781940" y="497680"/>
                  <a:pt x="786384" y="487680"/>
                </a:cubicBezTo>
                <a:cubicBezTo>
                  <a:pt x="790075" y="479376"/>
                  <a:pt x="794996" y="471649"/>
                  <a:pt x="798576" y="463296"/>
                </a:cubicBezTo>
                <a:cubicBezTo>
                  <a:pt x="801107" y="457390"/>
                  <a:pt x="800490" y="449887"/>
                  <a:pt x="804672" y="445008"/>
                </a:cubicBezTo>
                <a:cubicBezTo>
                  <a:pt x="813140" y="435129"/>
                  <a:pt x="826448" y="430295"/>
                  <a:pt x="835152" y="420624"/>
                </a:cubicBezTo>
                <a:cubicBezTo>
                  <a:pt x="843038" y="411862"/>
                  <a:pt x="861695" y="373824"/>
                  <a:pt x="877824" y="365760"/>
                </a:cubicBezTo>
                <a:cubicBezTo>
                  <a:pt x="895066" y="357139"/>
                  <a:pt x="932688" y="347472"/>
                  <a:pt x="932688" y="347472"/>
                </a:cubicBezTo>
                <a:cubicBezTo>
                  <a:pt x="950976" y="349504"/>
                  <a:pt x="970378" y="346963"/>
                  <a:pt x="987552" y="353568"/>
                </a:cubicBezTo>
                <a:cubicBezTo>
                  <a:pt x="998281" y="357694"/>
                  <a:pt x="1004879" y="368879"/>
                  <a:pt x="1011936" y="377952"/>
                </a:cubicBezTo>
                <a:cubicBezTo>
                  <a:pt x="1019210" y="387305"/>
                  <a:pt x="1025321" y="397646"/>
                  <a:pt x="1030224" y="408432"/>
                </a:cubicBezTo>
                <a:cubicBezTo>
                  <a:pt x="1046769" y="444831"/>
                  <a:pt x="1050697" y="495326"/>
                  <a:pt x="1060704" y="530352"/>
                </a:cubicBezTo>
                <a:cubicBezTo>
                  <a:pt x="1064955" y="545232"/>
                  <a:pt x="1073245" y="558656"/>
                  <a:pt x="1078992" y="573024"/>
                </a:cubicBezTo>
                <a:cubicBezTo>
                  <a:pt x="1143783" y="735000"/>
                  <a:pt x="1046548" y="510162"/>
                  <a:pt x="1127760" y="664464"/>
                </a:cubicBezTo>
                <a:cubicBezTo>
                  <a:pt x="1140063" y="687840"/>
                  <a:pt x="1148182" y="713190"/>
                  <a:pt x="1158240" y="737616"/>
                </a:cubicBezTo>
                <a:cubicBezTo>
                  <a:pt x="1162406" y="747734"/>
                  <a:pt x="1164362" y="758991"/>
                  <a:pt x="1170432" y="768096"/>
                </a:cubicBezTo>
                <a:cubicBezTo>
                  <a:pt x="1200804" y="813655"/>
                  <a:pt x="1242219" y="873047"/>
                  <a:pt x="1255776" y="920496"/>
                </a:cubicBezTo>
                <a:cubicBezTo>
                  <a:pt x="1278591" y="1000348"/>
                  <a:pt x="1252492" y="927058"/>
                  <a:pt x="1298448" y="1005840"/>
                </a:cubicBezTo>
                <a:cubicBezTo>
                  <a:pt x="1306584" y="1019788"/>
                  <a:pt x="1317104" y="1062891"/>
                  <a:pt x="1328928" y="1072896"/>
                </a:cubicBezTo>
                <a:cubicBezTo>
                  <a:pt x="1346271" y="1087571"/>
                  <a:pt x="1369568" y="1093216"/>
                  <a:pt x="1389888" y="1103376"/>
                </a:cubicBezTo>
                <a:cubicBezTo>
                  <a:pt x="1421766" y="1119315"/>
                  <a:pt x="1405456" y="1113364"/>
                  <a:pt x="1438656" y="1121664"/>
                </a:cubicBezTo>
                <a:cubicBezTo>
                  <a:pt x="1512427" y="1117325"/>
                  <a:pt x="1516196" y="1126114"/>
                  <a:pt x="1560576" y="1109472"/>
                </a:cubicBezTo>
                <a:cubicBezTo>
                  <a:pt x="1570822" y="1105630"/>
                  <a:pt x="1581673" y="1102910"/>
                  <a:pt x="1591056" y="1097280"/>
                </a:cubicBezTo>
                <a:cubicBezTo>
                  <a:pt x="1602213" y="1090586"/>
                  <a:pt x="1611909" y="1081648"/>
                  <a:pt x="1621536" y="1072896"/>
                </a:cubicBezTo>
                <a:cubicBezTo>
                  <a:pt x="1634294" y="1061298"/>
                  <a:pt x="1645920" y="1048512"/>
                  <a:pt x="1658112" y="1036320"/>
                </a:cubicBezTo>
                <a:cubicBezTo>
                  <a:pt x="1662176" y="1024128"/>
                  <a:pt x="1664557" y="1011239"/>
                  <a:pt x="1670304" y="999744"/>
                </a:cubicBezTo>
                <a:cubicBezTo>
                  <a:pt x="1674848" y="990657"/>
                  <a:pt x="1684388" y="984609"/>
                  <a:pt x="1688592" y="975360"/>
                </a:cubicBezTo>
                <a:cubicBezTo>
                  <a:pt x="1726050" y="892953"/>
                  <a:pt x="1676472" y="965104"/>
                  <a:pt x="1719072" y="908304"/>
                </a:cubicBezTo>
                <a:cubicBezTo>
                  <a:pt x="1753016" y="806472"/>
                  <a:pt x="1708052" y="932548"/>
                  <a:pt x="1749552" y="841248"/>
                </a:cubicBezTo>
                <a:cubicBezTo>
                  <a:pt x="1789399" y="753584"/>
                  <a:pt x="1733090" y="852429"/>
                  <a:pt x="1780032" y="774192"/>
                </a:cubicBezTo>
                <a:cubicBezTo>
                  <a:pt x="1784096" y="757936"/>
                  <a:pt x="1786209" y="741063"/>
                  <a:pt x="1792224" y="725424"/>
                </a:cubicBezTo>
                <a:cubicBezTo>
                  <a:pt x="1796137" y="715250"/>
                  <a:pt x="1831040" y="664152"/>
                  <a:pt x="1834896" y="658368"/>
                </a:cubicBezTo>
                <a:cubicBezTo>
                  <a:pt x="1846135" y="613412"/>
                  <a:pt x="1834057" y="654229"/>
                  <a:pt x="1853184" y="609600"/>
                </a:cubicBezTo>
                <a:cubicBezTo>
                  <a:pt x="1855715" y="603694"/>
                  <a:pt x="1855098" y="596191"/>
                  <a:pt x="1859280" y="591312"/>
                </a:cubicBezTo>
                <a:cubicBezTo>
                  <a:pt x="1883804" y="562701"/>
                  <a:pt x="1895514" y="568254"/>
                  <a:pt x="1926336" y="548640"/>
                </a:cubicBezTo>
                <a:cubicBezTo>
                  <a:pt x="1937313" y="541655"/>
                  <a:pt x="1944971" y="529640"/>
                  <a:pt x="1956816" y="524256"/>
                </a:cubicBezTo>
                <a:cubicBezTo>
                  <a:pt x="1968068" y="519141"/>
                  <a:pt x="1981272" y="520584"/>
                  <a:pt x="1993392" y="518160"/>
                </a:cubicBezTo>
                <a:cubicBezTo>
                  <a:pt x="2001607" y="516517"/>
                  <a:pt x="2009424" y="512723"/>
                  <a:pt x="2017776" y="512064"/>
                </a:cubicBezTo>
                <a:cubicBezTo>
                  <a:pt x="2086769" y="506617"/>
                  <a:pt x="2155952" y="503936"/>
                  <a:pt x="2225040" y="499872"/>
                </a:cubicBezTo>
                <a:cubicBezTo>
                  <a:pt x="2237232" y="487680"/>
                  <a:pt x="2258235" y="480203"/>
                  <a:pt x="2261616" y="463296"/>
                </a:cubicBezTo>
                <a:cubicBezTo>
                  <a:pt x="2263648" y="453136"/>
                  <a:pt x="2265464" y="442930"/>
                  <a:pt x="2267712" y="432816"/>
                </a:cubicBezTo>
                <a:cubicBezTo>
                  <a:pt x="2269529" y="424637"/>
                  <a:pt x="2272165" y="416647"/>
                  <a:pt x="2273808" y="408432"/>
                </a:cubicBezTo>
                <a:cubicBezTo>
                  <a:pt x="2276232" y="396312"/>
                  <a:pt x="2278156" y="384092"/>
                  <a:pt x="2279904" y="371856"/>
                </a:cubicBezTo>
                <a:cubicBezTo>
                  <a:pt x="2288572" y="311182"/>
                  <a:pt x="2277872" y="339344"/>
                  <a:pt x="2298192" y="298704"/>
                </a:cubicBezTo>
                <a:cubicBezTo>
                  <a:pt x="2309827" y="240530"/>
                  <a:pt x="2293760" y="291560"/>
                  <a:pt x="2322576" y="249936"/>
                </a:cubicBezTo>
                <a:cubicBezTo>
                  <a:pt x="2386311" y="157874"/>
                  <a:pt x="2332090" y="216038"/>
                  <a:pt x="2383536" y="164592"/>
                </a:cubicBezTo>
                <a:cubicBezTo>
                  <a:pt x="2387600" y="154432"/>
                  <a:pt x="2391886" y="144358"/>
                  <a:pt x="2395728" y="134112"/>
                </a:cubicBezTo>
                <a:cubicBezTo>
                  <a:pt x="2397984" y="128095"/>
                  <a:pt x="2399568" y="121841"/>
                  <a:pt x="2401824" y="115824"/>
                </a:cubicBezTo>
                <a:cubicBezTo>
                  <a:pt x="2405666" y="105578"/>
                  <a:pt x="2406895" y="93652"/>
                  <a:pt x="2414016" y="85344"/>
                </a:cubicBezTo>
                <a:cubicBezTo>
                  <a:pt x="2419930" y="78444"/>
                  <a:pt x="2430510" y="77661"/>
                  <a:pt x="2438400" y="73152"/>
                </a:cubicBezTo>
                <a:cubicBezTo>
                  <a:pt x="2444761" y="69517"/>
                  <a:pt x="2450726" y="65218"/>
                  <a:pt x="2456688" y="60960"/>
                </a:cubicBezTo>
                <a:cubicBezTo>
                  <a:pt x="2464956" y="55055"/>
                  <a:pt x="2471985" y="47216"/>
                  <a:pt x="2481072" y="42672"/>
                </a:cubicBezTo>
                <a:cubicBezTo>
                  <a:pt x="2492567" y="36925"/>
                  <a:pt x="2505653" y="35093"/>
                  <a:pt x="2517648" y="30480"/>
                </a:cubicBezTo>
                <a:cubicBezTo>
                  <a:pt x="2618833" y="-8437"/>
                  <a:pt x="2506856" y="30013"/>
                  <a:pt x="2596896" y="0"/>
                </a:cubicBezTo>
                <a:cubicBezTo>
                  <a:pt x="2609088" y="8128"/>
                  <a:pt x="2623111" y="14023"/>
                  <a:pt x="2633472" y="24384"/>
                </a:cubicBezTo>
                <a:cubicBezTo>
                  <a:pt x="2697654" y="88566"/>
                  <a:pt x="2703365" y="117032"/>
                  <a:pt x="2755392" y="195072"/>
                </a:cubicBezTo>
                <a:cubicBezTo>
                  <a:pt x="2774784" y="224160"/>
                  <a:pt x="2797255" y="251133"/>
                  <a:pt x="2816352" y="280416"/>
                </a:cubicBezTo>
                <a:cubicBezTo>
                  <a:pt x="2827780" y="297939"/>
                  <a:pt x="2835923" y="317429"/>
                  <a:pt x="2846832" y="335280"/>
                </a:cubicBezTo>
                <a:cubicBezTo>
                  <a:pt x="2858293" y="354035"/>
                  <a:pt x="2873171" y="370694"/>
                  <a:pt x="2883408" y="390144"/>
                </a:cubicBezTo>
                <a:cubicBezTo>
                  <a:pt x="2893601" y="409511"/>
                  <a:pt x="2898621" y="431233"/>
                  <a:pt x="2907792" y="451104"/>
                </a:cubicBezTo>
                <a:cubicBezTo>
                  <a:pt x="2910862" y="457756"/>
                  <a:pt x="2916707" y="462839"/>
                  <a:pt x="2919984" y="469392"/>
                </a:cubicBezTo>
                <a:cubicBezTo>
                  <a:pt x="2926905" y="483233"/>
                  <a:pt x="2930935" y="498438"/>
                  <a:pt x="2938272" y="512064"/>
                </a:cubicBezTo>
                <a:cubicBezTo>
                  <a:pt x="2945219" y="524966"/>
                  <a:pt x="2956103" y="535534"/>
                  <a:pt x="2962656" y="548640"/>
                </a:cubicBezTo>
                <a:cubicBezTo>
                  <a:pt x="2970420" y="564169"/>
                  <a:pt x="2972774" y="582089"/>
                  <a:pt x="2980944" y="597408"/>
                </a:cubicBezTo>
                <a:cubicBezTo>
                  <a:pt x="2989170" y="612831"/>
                  <a:pt x="3003607" y="624445"/>
                  <a:pt x="3011424" y="640080"/>
                </a:cubicBezTo>
                <a:cubicBezTo>
                  <a:pt x="3024081" y="665395"/>
                  <a:pt x="3026205" y="695779"/>
                  <a:pt x="3041904" y="719328"/>
                </a:cubicBezTo>
                <a:cubicBezTo>
                  <a:pt x="3129937" y="851378"/>
                  <a:pt x="3034437" y="703213"/>
                  <a:pt x="3102864" y="822960"/>
                </a:cubicBezTo>
                <a:cubicBezTo>
                  <a:pt x="3110134" y="835682"/>
                  <a:pt x="3120064" y="846765"/>
                  <a:pt x="3127248" y="859536"/>
                </a:cubicBezTo>
                <a:cubicBezTo>
                  <a:pt x="3155542" y="909837"/>
                  <a:pt x="3147106" y="911152"/>
                  <a:pt x="3176016" y="944880"/>
                </a:cubicBezTo>
                <a:cubicBezTo>
                  <a:pt x="3181627" y="951426"/>
                  <a:pt x="3188208" y="957072"/>
                  <a:pt x="3194304" y="963168"/>
                </a:cubicBezTo>
                <a:cubicBezTo>
                  <a:pt x="3204464" y="953008"/>
                  <a:pt x="3217499" y="945073"/>
                  <a:pt x="3224784" y="932688"/>
                </a:cubicBezTo>
                <a:cubicBezTo>
                  <a:pt x="3231180" y="921815"/>
                  <a:pt x="3266206" y="832806"/>
                  <a:pt x="3273552" y="810768"/>
                </a:cubicBezTo>
                <a:cubicBezTo>
                  <a:pt x="3278230" y="796734"/>
                  <a:pt x="3280054" y="781751"/>
                  <a:pt x="3285744" y="768096"/>
                </a:cubicBezTo>
                <a:cubicBezTo>
                  <a:pt x="3290301" y="757159"/>
                  <a:pt x="3298733" y="748214"/>
                  <a:pt x="3304032" y="737616"/>
                </a:cubicBezTo>
                <a:cubicBezTo>
                  <a:pt x="3308926" y="727829"/>
                  <a:pt x="3311638" y="717071"/>
                  <a:pt x="3316224" y="707136"/>
                </a:cubicBezTo>
                <a:cubicBezTo>
                  <a:pt x="3323840" y="690634"/>
                  <a:pt x="3331257" y="673953"/>
                  <a:pt x="3340608" y="658368"/>
                </a:cubicBezTo>
                <a:cubicBezTo>
                  <a:pt x="3346704" y="648208"/>
                  <a:pt x="3353597" y="638486"/>
                  <a:pt x="3358896" y="627888"/>
                </a:cubicBezTo>
                <a:cubicBezTo>
                  <a:pt x="3363790" y="618101"/>
                  <a:pt x="3365848" y="607015"/>
                  <a:pt x="3371088" y="597408"/>
                </a:cubicBezTo>
                <a:cubicBezTo>
                  <a:pt x="3378105" y="584544"/>
                  <a:pt x="3388356" y="573641"/>
                  <a:pt x="3395472" y="560832"/>
                </a:cubicBezTo>
                <a:cubicBezTo>
                  <a:pt x="3398593" y="555215"/>
                  <a:pt x="3399037" y="548450"/>
                  <a:pt x="3401568" y="542544"/>
                </a:cubicBezTo>
                <a:cubicBezTo>
                  <a:pt x="3406136" y="531886"/>
                  <a:pt x="3417508" y="509372"/>
                  <a:pt x="3425952" y="499872"/>
                </a:cubicBezTo>
                <a:cubicBezTo>
                  <a:pt x="3437407" y="486985"/>
                  <a:pt x="3446171" y="468748"/>
                  <a:pt x="3462528" y="463296"/>
                </a:cubicBezTo>
                <a:cubicBezTo>
                  <a:pt x="3477402" y="458338"/>
                  <a:pt x="3487287" y="456825"/>
                  <a:pt x="3499104" y="445008"/>
                </a:cubicBezTo>
                <a:lnTo>
                  <a:pt x="3499104" y="43891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A6508-0A10-49A3-BF56-2DBB21216C81}"/>
              </a:ext>
            </a:extLst>
          </p:cNvPr>
          <p:cNvSpPr txBox="1"/>
          <p:nvPr/>
        </p:nvSpPr>
        <p:spPr>
          <a:xfrm>
            <a:off x="8000644" y="2688057"/>
            <a:ext cx="114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U({r})</a:t>
            </a:r>
            <a:endParaRPr lang="en-CA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6B57E-CA67-4A6A-A705-E56A99B42DA9}"/>
              </a:ext>
            </a:extLst>
          </p:cNvPr>
          <p:cNvSpPr txBox="1"/>
          <p:nvPr/>
        </p:nvSpPr>
        <p:spPr>
          <a:xfrm>
            <a:off x="8871502" y="5187821"/>
            <a:ext cx="289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Higher probability</a:t>
            </a:r>
            <a:endParaRPr lang="en-C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D6BBCC-9759-4807-805C-3DB0336A5F96}"/>
              </a:ext>
            </a:extLst>
          </p:cNvPr>
          <p:cNvSpPr/>
          <p:nvPr/>
        </p:nvSpPr>
        <p:spPr>
          <a:xfrm>
            <a:off x="8570976" y="4634080"/>
            <a:ext cx="3499103" cy="461665"/>
          </a:xfrm>
          <a:prstGeom prst="rect">
            <a:avLst/>
          </a:prstGeom>
          <a:solidFill>
            <a:srgbClr val="07712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DB06D4-D9CC-4BEB-8FE2-9374F1BDFE87}"/>
              </a:ext>
            </a:extLst>
          </p:cNvPr>
          <p:cNvSpPr/>
          <p:nvPr/>
        </p:nvSpPr>
        <p:spPr>
          <a:xfrm>
            <a:off x="8540496" y="3865021"/>
            <a:ext cx="3499103" cy="523220"/>
          </a:xfrm>
          <a:prstGeom prst="rect">
            <a:avLst/>
          </a:prstGeom>
          <a:solidFill>
            <a:schemeClr val="accent4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595DF-AB39-4110-829F-BE9A02B0EF68}"/>
              </a:ext>
            </a:extLst>
          </p:cNvPr>
          <p:cNvSpPr txBox="1"/>
          <p:nvPr/>
        </p:nvSpPr>
        <p:spPr>
          <a:xfrm>
            <a:off x="8871502" y="3303353"/>
            <a:ext cx="289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Lower probability</a:t>
            </a:r>
            <a:endParaRPr lang="en-CA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C20C68-0A13-4645-980A-43289DEFEE65}"/>
                  </a:ext>
                </a:extLst>
              </p:cNvPr>
              <p:cNvSpPr txBox="1"/>
              <p:nvPr/>
            </p:nvSpPr>
            <p:spPr>
              <a:xfrm>
                <a:off x="5733760" y="4330480"/>
                <a:ext cx="2205925" cy="72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CA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C20C68-0A13-4645-980A-43289DEFE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760" y="4330480"/>
                <a:ext cx="2205925" cy="72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92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7184572" cy="4273824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F5A700"/>
                </a:solidFill>
              </a:rPr>
              <a:t>Key tenet:</a:t>
            </a:r>
            <a:r>
              <a:rPr lang="en-US" sz="2400" dirty="0"/>
              <a:t> High energy states have low probability  	   and </a:t>
            </a:r>
            <a:r>
              <a:rPr lang="en-US" sz="2400" b="1" dirty="0"/>
              <a:t>do not contribute appreciably to ⟨M(X)⟩  </a:t>
            </a:r>
          </a:p>
          <a:p>
            <a:r>
              <a:rPr lang="en-US" sz="2400" b="1" dirty="0">
                <a:solidFill>
                  <a:srgbClr val="F5A700"/>
                </a:solidFill>
              </a:rPr>
              <a:t>Lower energy states prioritized</a:t>
            </a:r>
            <a:r>
              <a:rPr lang="en-US" sz="2400" dirty="0"/>
              <a:t>—any new state with lower U({r}</a:t>
            </a:r>
            <a:r>
              <a:rPr lang="en-US" sz="2400" baseline="-25000" dirty="0" err="1"/>
              <a:t>i</a:t>
            </a:r>
            <a:r>
              <a:rPr lang="en-US" sz="2400" dirty="0"/>
              <a:t>) should be accepted (guaranteed contribution to ⟨M(X)⟩ )</a:t>
            </a:r>
          </a:p>
          <a:p>
            <a:r>
              <a:rPr lang="en-US" sz="2400" dirty="0"/>
              <a:t>Higher energy configurations </a:t>
            </a:r>
            <a:r>
              <a:rPr lang="en-US" sz="2400" i="1" dirty="0"/>
              <a:t>may still be accepted</a:t>
            </a:r>
            <a:r>
              <a:rPr lang="en-US" sz="2400" dirty="0"/>
              <a:t>—likelihood reduces significantly with large values of 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  <a:r>
              <a:rPr lang="el-GR" sz="2400" dirty="0">
                <a:latin typeface="Avenir Next LT Pro" panose="020B0504020202020204" pitchFamily="34" charset="0"/>
              </a:rPr>
              <a:t>Δ</a:t>
            </a:r>
            <a:r>
              <a:rPr lang="en-CA" sz="2400" dirty="0">
                <a:latin typeface="Avenir Next LT Pro" panose="020B0504020202020204" pitchFamily="34" charset="0"/>
              </a:rPr>
              <a:t>U</a:t>
            </a:r>
            <a:r>
              <a:rPr lang="en-US" sz="2400" dirty="0"/>
              <a:t> (</a:t>
            </a:r>
            <a:r>
              <a:rPr lang="en-US" sz="2400" i="1" dirty="0"/>
              <a:t>big deviations in U({r}</a:t>
            </a:r>
            <a:r>
              <a:rPr lang="en-US" sz="2400" i="1" baseline="-25000" dirty="0"/>
              <a:t>x</a:t>
            </a:r>
            <a:r>
              <a:rPr lang="en-US" sz="2400" i="1" dirty="0"/>
              <a:t>) are penalized</a:t>
            </a:r>
            <a:r>
              <a:rPr lang="en-US" sz="2400" dirty="0"/>
              <a:t>)</a:t>
            </a:r>
          </a:p>
          <a:p>
            <a:r>
              <a:rPr lang="en-US" sz="2400" dirty="0"/>
              <a:t>Follows concepts from </a:t>
            </a:r>
            <a:r>
              <a:rPr lang="en-US" sz="2400" i="1" dirty="0"/>
              <a:t>Boltzmann distributions</a:t>
            </a:r>
            <a:r>
              <a:rPr lang="en-US" sz="2400" dirty="0"/>
              <a:t>—with more efficient computation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Sampling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880376-C46F-4F4A-90A2-3E0ED0AEFECB}"/>
              </a:ext>
            </a:extLst>
          </p:cNvPr>
          <p:cNvCxnSpPr/>
          <p:nvPr/>
        </p:nvCxnSpPr>
        <p:spPr>
          <a:xfrm flipV="1">
            <a:off x="8277914" y="2901821"/>
            <a:ext cx="0" cy="20154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B80C77-8C86-4FC4-98B3-8C8B81C61473}"/>
              </a:ext>
            </a:extLst>
          </p:cNvPr>
          <p:cNvSpPr/>
          <p:nvPr/>
        </p:nvSpPr>
        <p:spPr>
          <a:xfrm>
            <a:off x="8308394" y="3662785"/>
            <a:ext cx="3499104" cy="1121664"/>
          </a:xfrm>
          <a:custGeom>
            <a:avLst/>
            <a:gdLst>
              <a:gd name="connsiteX0" fmla="*/ 0 w 3499104"/>
              <a:gd name="connsiteY0" fmla="*/ 432816 h 1121664"/>
              <a:gd name="connsiteX1" fmla="*/ 97536 w 3499104"/>
              <a:gd name="connsiteY1" fmla="*/ 414528 h 1121664"/>
              <a:gd name="connsiteX2" fmla="*/ 188976 w 3499104"/>
              <a:gd name="connsiteY2" fmla="*/ 408432 h 1121664"/>
              <a:gd name="connsiteX3" fmla="*/ 256032 w 3499104"/>
              <a:gd name="connsiteY3" fmla="*/ 402336 h 1121664"/>
              <a:gd name="connsiteX4" fmla="*/ 298704 w 3499104"/>
              <a:gd name="connsiteY4" fmla="*/ 359664 h 1121664"/>
              <a:gd name="connsiteX5" fmla="*/ 353568 w 3499104"/>
              <a:gd name="connsiteY5" fmla="*/ 304800 h 1121664"/>
              <a:gd name="connsiteX6" fmla="*/ 384048 w 3499104"/>
              <a:gd name="connsiteY6" fmla="*/ 249936 h 1121664"/>
              <a:gd name="connsiteX7" fmla="*/ 402336 w 3499104"/>
              <a:gd name="connsiteY7" fmla="*/ 237744 h 1121664"/>
              <a:gd name="connsiteX8" fmla="*/ 414528 w 3499104"/>
              <a:gd name="connsiteY8" fmla="*/ 219456 h 1121664"/>
              <a:gd name="connsiteX9" fmla="*/ 457200 w 3499104"/>
              <a:gd name="connsiteY9" fmla="*/ 195072 h 1121664"/>
              <a:gd name="connsiteX10" fmla="*/ 493776 w 3499104"/>
              <a:gd name="connsiteY10" fmla="*/ 201168 h 1121664"/>
              <a:gd name="connsiteX11" fmla="*/ 505968 w 3499104"/>
              <a:gd name="connsiteY11" fmla="*/ 219456 h 1121664"/>
              <a:gd name="connsiteX12" fmla="*/ 530352 w 3499104"/>
              <a:gd name="connsiteY12" fmla="*/ 237744 h 1121664"/>
              <a:gd name="connsiteX13" fmla="*/ 548640 w 3499104"/>
              <a:gd name="connsiteY13" fmla="*/ 280416 h 1121664"/>
              <a:gd name="connsiteX14" fmla="*/ 554736 w 3499104"/>
              <a:gd name="connsiteY14" fmla="*/ 310896 h 1121664"/>
              <a:gd name="connsiteX15" fmla="*/ 591312 w 3499104"/>
              <a:gd name="connsiteY15" fmla="*/ 414528 h 1121664"/>
              <a:gd name="connsiteX16" fmla="*/ 603504 w 3499104"/>
              <a:gd name="connsiteY16" fmla="*/ 463296 h 1121664"/>
              <a:gd name="connsiteX17" fmla="*/ 609600 w 3499104"/>
              <a:gd name="connsiteY17" fmla="*/ 487680 h 1121664"/>
              <a:gd name="connsiteX18" fmla="*/ 640080 w 3499104"/>
              <a:gd name="connsiteY18" fmla="*/ 548640 h 1121664"/>
              <a:gd name="connsiteX19" fmla="*/ 658368 w 3499104"/>
              <a:gd name="connsiteY19" fmla="*/ 554736 h 1121664"/>
              <a:gd name="connsiteX20" fmla="*/ 707136 w 3499104"/>
              <a:gd name="connsiteY20" fmla="*/ 566928 h 1121664"/>
              <a:gd name="connsiteX21" fmla="*/ 755904 w 3499104"/>
              <a:gd name="connsiteY21" fmla="*/ 554736 h 1121664"/>
              <a:gd name="connsiteX22" fmla="*/ 774192 w 3499104"/>
              <a:gd name="connsiteY22" fmla="*/ 518160 h 1121664"/>
              <a:gd name="connsiteX23" fmla="*/ 786384 w 3499104"/>
              <a:gd name="connsiteY23" fmla="*/ 487680 h 1121664"/>
              <a:gd name="connsiteX24" fmla="*/ 798576 w 3499104"/>
              <a:gd name="connsiteY24" fmla="*/ 463296 h 1121664"/>
              <a:gd name="connsiteX25" fmla="*/ 804672 w 3499104"/>
              <a:gd name="connsiteY25" fmla="*/ 445008 h 1121664"/>
              <a:gd name="connsiteX26" fmla="*/ 835152 w 3499104"/>
              <a:gd name="connsiteY26" fmla="*/ 420624 h 1121664"/>
              <a:gd name="connsiteX27" fmla="*/ 877824 w 3499104"/>
              <a:gd name="connsiteY27" fmla="*/ 365760 h 1121664"/>
              <a:gd name="connsiteX28" fmla="*/ 932688 w 3499104"/>
              <a:gd name="connsiteY28" fmla="*/ 347472 h 1121664"/>
              <a:gd name="connsiteX29" fmla="*/ 987552 w 3499104"/>
              <a:gd name="connsiteY29" fmla="*/ 353568 h 1121664"/>
              <a:gd name="connsiteX30" fmla="*/ 1011936 w 3499104"/>
              <a:gd name="connsiteY30" fmla="*/ 377952 h 1121664"/>
              <a:gd name="connsiteX31" fmla="*/ 1030224 w 3499104"/>
              <a:gd name="connsiteY31" fmla="*/ 408432 h 1121664"/>
              <a:gd name="connsiteX32" fmla="*/ 1060704 w 3499104"/>
              <a:gd name="connsiteY32" fmla="*/ 530352 h 1121664"/>
              <a:gd name="connsiteX33" fmla="*/ 1078992 w 3499104"/>
              <a:gd name="connsiteY33" fmla="*/ 573024 h 1121664"/>
              <a:gd name="connsiteX34" fmla="*/ 1127760 w 3499104"/>
              <a:gd name="connsiteY34" fmla="*/ 664464 h 1121664"/>
              <a:gd name="connsiteX35" fmla="*/ 1158240 w 3499104"/>
              <a:gd name="connsiteY35" fmla="*/ 737616 h 1121664"/>
              <a:gd name="connsiteX36" fmla="*/ 1170432 w 3499104"/>
              <a:gd name="connsiteY36" fmla="*/ 768096 h 1121664"/>
              <a:gd name="connsiteX37" fmla="*/ 1255776 w 3499104"/>
              <a:gd name="connsiteY37" fmla="*/ 920496 h 1121664"/>
              <a:gd name="connsiteX38" fmla="*/ 1298448 w 3499104"/>
              <a:gd name="connsiteY38" fmla="*/ 1005840 h 1121664"/>
              <a:gd name="connsiteX39" fmla="*/ 1328928 w 3499104"/>
              <a:gd name="connsiteY39" fmla="*/ 1072896 h 1121664"/>
              <a:gd name="connsiteX40" fmla="*/ 1389888 w 3499104"/>
              <a:gd name="connsiteY40" fmla="*/ 1103376 h 1121664"/>
              <a:gd name="connsiteX41" fmla="*/ 1438656 w 3499104"/>
              <a:gd name="connsiteY41" fmla="*/ 1121664 h 1121664"/>
              <a:gd name="connsiteX42" fmla="*/ 1560576 w 3499104"/>
              <a:gd name="connsiteY42" fmla="*/ 1109472 h 1121664"/>
              <a:gd name="connsiteX43" fmla="*/ 1591056 w 3499104"/>
              <a:gd name="connsiteY43" fmla="*/ 1097280 h 1121664"/>
              <a:gd name="connsiteX44" fmla="*/ 1621536 w 3499104"/>
              <a:gd name="connsiteY44" fmla="*/ 1072896 h 1121664"/>
              <a:gd name="connsiteX45" fmla="*/ 1658112 w 3499104"/>
              <a:gd name="connsiteY45" fmla="*/ 1036320 h 1121664"/>
              <a:gd name="connsiteX46" fmla="*/ 1670304 w 3499104"/>
              <a:gd name="connsiteY46" fmla="*/ 999744 h 1121664"/>
              <a:gd name="connsiteX47" fmla="*/ 1688592 w 3499104"/>
              <a:gd name="connsiteY47" fmla="*/ 975360 h 1121664"/>
              <a:gd name="connsiteX48" fmla="*/ 1719072 w 3499104"/>
              <a:gd name="connsiteY48" fmla="*/ 908304 h 1121664"/>
              <a:gd name="connsiteX49" fmla="*/ 1749552 w 3499104"/>
              <a:gd name="connsiteY49" fmla="*/ 841248 h 1121664"/>
              <a:gd name="connsiteX50" fmla="*/ 1780032 w 3499104"/>
              <a:gd name="connsiteY50" fmla="*/ 774192 h 1121664"/>
              <a:gd name="connsiteX51" fmla="*/ 1792224 w 3499104"/>
              <a:gd name="connsiteY51" fmla="*/ 725424 h 1121664"/>
              <a:gd name="connsiteX52" fmla="*/ 1834896 w 3499104"/>
              <a:gd name="connsiteY52" fmla="*/ 658368 h 1121664"/>
              <a:gd name="connsiteX53" fmla="*/ 1853184 w 3499104"/>
              <a:gd name="connsiteY53" fmla="*/ 609600 h 1121664"/>
              <a:gd name="connsiteX54" fmla="*/ 1859280 w 3499104"/>
              <a:gd name="connsiteY54" fmla="*/ 591312 h 1121664"/>
              <a:gd name="connsiteX55" fmla="*/ 1926336 w 3499104"/>
              <a:gd name="connsiteY55" fmla="*/ 548640 h 1121664"/>
              <a:gd name="connsiteX56" fmla="*/ 1956816 w 3499104"/>
              <a:gd name="connsiteY56" fmla="*/ 524256 h 1121664"/>
              <a:gd name="connsiteX57" fmla="*/ 1993392 w 3499104"/>
              <a:gd name="connsiteY57" fmla="*/ 518160 h 1121664"/>
              <a:gd name="connsiteX58" fmla="*/ 2017776 w 3499104"/>
              <a:gd name="connsiteY58" fmla="*/ 512064 h 1121664"/>
              <a:gd name="connsiteX59" fmla="*/ 2225040 w 3499104"/>
              <a:gd name="connsiteY59" fmla="*/ 499872 h 1121664"/>
              <a:gd name="connsiteX60" fmla="*/ 2261616 w 3499104"/>
              <a:gd name="connsiteY60" fmla="*/ 463296 h 1121664"/>
              <a:gd name="connsiteX61" fmla="*/ 2267712 w 3499104"/>
              <a:gd name="connsiteY61" fmla="*/ 432816 h 1121664"/>
              <a:gd name="connsiteX62" fmla="*/ 2273808 w 3499104"/>
              <a:gd name="connsiteY62" fmla="*/ 408432 h 1121664"/>
              <a:gd name="connsiteX63" fmla="*/ 2279904 w 3499104"/>
              <a:gd name="connsiteY63" fmla="*/ 371856 h 1121664"/>
              <a:gd name="connsiteX64" fmla="*/ 2298192 w 3499104"/>
              <a:gd name="connsiteY64" fmla="*/ 298704 h 1121664"/>
              <a:gd name="connsiteX65" fmla="*/ 2322576 w 3499104"/>
              <a:gd name="connsiteY65" fmla="*/ 249936 h 1121664"/>
              <a:gd name="connsiteX66" fmla="*/ 2383536 w 3499104"/>
              <a:gd name="connsiteY66" fmla="*/ 164592 h 1121664"/>
              <a:gd name="connsiteX67" fmla="*/ 2395728 w 3499104"/>
              <a:gd name="connsiteY67" fmla="*/ 134112 h 1121664"/>
              <a:gd name="connsiteX68" fmla="*/ 2401824 w 3499104"/>
              <a:gd name="connsiteY68" fmla="*/ 115824 h 1121664"/>
              <a:gd name="connsiteX69" fmla="*/ 2414016 w 3499104"/>
              <a:gd name="connsiteY69" fmla="*/ 85344 h 1121664"/>
              <a:gd name="connsiteX70" fmla="*/ 2438400 w 3499104"/>
              <a:gd name="connsiteY70" fmla="*/ 73152 h 1121664"/>
              <a:gd name="connsiteX71" fmla="*/ 2456688 w 3499104"/>
              <a:gd name="connsiteY71" fmla="*/ 60960 h 1121664"/>
              <a:gd name="connsiteX72" fmla="*/ 2481072 w 3499104"/>
              <a:gd name="connsiteY72" fmla="*/ 42672 h 1121664"/>
              <a:gd name="connsiteX73" fmla="*/ 2517648 w 3499104"/>
              <a:gd name="connsiteY73" fmla="*/ 30480 h 1121664"/>
              <a:gd name="connsiteX74" fmla="*/ 2596896 w 3499104"/>
              <a:gd name="connsiteY74" fmla="*/ 0 h 1121664"/>
              <a:gd name="connsiteX75" fmla="*/ 2633472 w 3499104"/>
              <a:gd name="connsiteY75" fmla="*/ 24384 h 1121664"/>
              <a:gd name="connsiteX76" fmla="*/ 2755392 w 3499104"/>
              <a:gd name="connsiteY76" fmla="*/ 195072 h 1121664"/>
              <a:gd name="connsiteX77" fmla="*/ 2816352 w 3499104"/>
              <a:gd name="connsiteY77" fmla="*/ 280416 h 1121664"/>
              <a:gd name="connsiteX78" fmla="*/ 2846832 w 3499104"/>
              <a:gd name="connsiteY78" fmla="*/ 335280 h 1121664"/>
              <a:gd name="connsiteX79" fmla="*/ 2883408 w 3499104"/>
              <a:gd name="connsiteY79" fmla="*/ 390144 h 1121664"/>
              <a:gd name="connsiteX80" fmla="*/ 2907792 w 3499104"/>
              <a:gd name="connsiteY80" fmla="*/ 451104 h 1121664"/>
              <a:gd name="connsiteX81" fmla="*/ 2919984 w 3499104"/>
              <a:gd name="connsiteY81" fmla="*/ 469392 h 1121664"/>
              <a:gd name="connsiteX82" fmla="*/ 2938272 w 3499104"/>
              <a:gd name="connsiteY82" fmla="*/ 512064 h 1121664"/>
              <a:gd name="connsiteX83" fmla="*/ 2962656 w 3499104"/>
              <a:gd name="connsiteY83" fmla="*/ 548640 h 1121664"/>
              <a:gd name="connsiteX84" fmla="*/ 2980944 w 3499104"/>
              <a:gd name="connsiteY84" fmla="*/ 597408 h 1121664"/>
              <a:gd name="connsiteX85" fmla="*/ 3011424 w 3499104"/>
              <a:gd name="connsiteY85" fmla="*/ 640080 h 1121664"/>
              <a:gd name="connsiteX86" fmla="*/ 3041904 w 3499104"/>
              <a:gd name="connsiteY86" fmla="*/ 719328 h 1121664"/>
              <a:gd name="connsiteX87" fmla="*/ 3102864 w 3499104"/>
              <a:gd name="connsiteY87" fmla="*/ 822960 h 1121664"/>
              <a:gd name="connsiteX88" fmla="*/ 3127248 w 3499104"/>
              <a:gd name="connsiteY88" fmla="*/ 859536 h 1121664"/>
              <a:gd name="connsiteX89" fmla="*/ 3176016 w 3499104"/>
              <a:gd name="connsiteY89" fmla="*/ 944880 h 1121664"/>
              <a:gd name="connsiteX90" fmla="*/ 3194304 w 3499104"/>
              <a:gd name="connsiteY90" fmla="*/ 963168 h 1121664"/>
              <a:gd name="connsiteX91" fmla="*/ 3224784 w 3499104"/>
              <a:gd name="connsiteY91" fmla="*/ 932688 h 1121664"/>
              <a:gd name="connsiteX92" fmla="*/ 3273552 w 3499104"/>
              <a:gd name="connsiteY92" fmla="*/ 810768 h 1121664"/>
              <a:gd name="connsiteX93" fmla="*/ 3285744 w 3499104"/>
              <a:gd name="connsiteY93" fmla="*/ 768096 h 1121664"/>
              <a:gd name="connsiteX94" fmla="*/ 3304032 w 3499104"/>
              <a:gd name="connsiteY94" fmla="*/ 737616 h 1121664"/>
              <a:gd name="connsiteX95" fmla="*/ 3316224 w 3499104"/>
              <a:gd name="connsiteY95" fmla="*/ 707136 h 1121664"/>
              <a:gd name="connsiteX96" fmla="*/ 3340608 w 3499104"/>
              <a:gd name="connsiteY96" fmla="*/ 658368 h 1121664"/>
              <a:gd name="connsiteX97" fmla="*/ 3358896 w 3499104"/>
              <a:gd name="connsiteY97" fmla="*/ 627888 h 1121664"/>
              <a:gd name="connsiteX98" fmla="*/ 3371088 w 3499104"/>
              <a:gd name="connsiteY98" fmla="*/ 597408 h 1121664"/>
              <a:gd name="connsiteX99" fmla="*/ 3395472 w 3499104"/>
              <a:gd name="connsiteY99" fmla="*/ 560832 h 1121664"/>
              <a:gd name="connsiteX100" fmla="*/ 3401568 w 3499104"/>
              <a:gd name="connsiteY100" fmla="*/ 542544 h 1121664"/>
              <a:gd name="connsiteX101" fmla="*/ 3425952 w 3499104"/>
              <a:gd name="connsiteY101" fmla="*/ 499872 h 1121664"/>
              <a:gd name="connsiteX102" fmla="*/ 3462528 w 3499104"/>
              <a:gd name="connsiteY102" fmla="*/ 463296 h 1121664"/>
              <a:gd name="connsiteX103" fmla="*/ 3499104 w 3499104"/>
              <a:gd name="connsiteY103" fmla="*/ 445008 h 1121664"/>
              <a:gd name="connsiteX104" fmla="*/ 3499104 w 3499104"/>
              <a:gd name="connsiteY104" fmla="*/ 438912 h 112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99104" h="1121664">
                <a:moveTo>
                  <a:pt x="0" y="432816"/>
                </a:moveTo>
                <a:cubicBezTo>
                  <a:pt x="7905" y="431235"/>
                  <a:pt x="79394" y="416256"/>
                  <a:pt x="97536" y="414528"/>
                </a:cubicBezTo>
                <a:cubicBezTo>
                  <a:pt x="127946" y="411632"/>
                  <a:pt x="158518" y="410775"/>
                  <a:pt x="188976" y="408432"/>
                </a:cubicBezTo>
                <a:cubicBezTo>
                  <a:pt x="211354" y="406711"/>
                  <a:pt x="233680" y="404368"/>
                  <a:pt x="256032" y="402336"/>
                </a:cubicBezTo>
                <a:cubicBezTo>
                  <a:pt x="306832" y="364236"/>
                  <a:pt x="256032" y="405892"/>
                  <a:pt x="298704" y="359664"/>
                </a:cubicBezTo>
                <a:cubicBezTo>
                  <a:pt x="316246" y="340660"/>
                  <a:pt x="353568" y="304800"/>
                  <a:pt x="353568" y="304800"/>
                </a:cubicBezTo>
                <a:cubicBezTo>
                  <a:pt x="363585" y="279758"/>
                  <a:pt x="364717" y="269267"/>
                  <a:pt x="384048" y="249936"/>
                </a:cubicBezTo>
                <a:cubicBezTo>
                  <a:pt x="389229" y="244755"/>
                  <a:pt x="396240" y="241808"/>
                  <a:pt x="402336" y="237744"/>
                </a:cubicBezTo>
                <a:cubicBezTo>
                  <a:pt x="406400" y="231648"/>
                  <a:pt x="409347" y="224637"/>
                  <a:pt x="414528" y="219456"/>
                </a:cubicBezTo>
                <a:cubicBezTo>
                  <a:pt x="432981" y="201003"/>
                  <a:pt x="436276" y="202047"/>
                  <a:pt x="457200" y="195072"/>
                </a:cubicBezTo>
                <a:cubicBezTo>
                  <a:pt x="469392" y="197104"/>
                  <a:pt x="482721" y="195640"/>
                  <a:pt x="493776" y="201168"/>
                </a:cubicBezTo>
                <a:cubicBezTo>
                  <a:pt x="500329" y="204445"/>
                  <a:pt x="500787" y="214275"/>
                  <a:pt x="505968" y="219456"/>
                </a:cubicBezTo>
                <a:cubicBezTo>
                  <a:pt x="513152" y="226640"/>
                  <a:pt x="522224" y="231648"/>
                  <a:pt x="530352" y="237744"/>
                </a:cubicBezTo>
                <a:cubicBezTo>
                  <a:pt x="539075" y="255190"/>
                  <a:pt x="544155" y="262477"/>
                  <a:pt x="548640" y="280416"/>
                </a:cubicBezTo>
                <a:cubicBezTo>
                  <a:pt x="551153" y="290468"/>
                  <a:pt x="551759" y="300972"/>
                  <a:pt x="554736" y="310896"/>
                </a:cubicBezTo>
                <a:cubicBezTo>
                  <a:pt x="573118" y="372168"/>
                  <a:pt x="571351" y="314723"/>
                  <a:pt x="591312" y="414528"/>
                </a:cubicBezTo>
                <a:cubicBezTo>
                  <a:pt x="603706" y="476497"/>
                  <a:pt x="591007" y="419558"/>
                  <a:pt x="603504" y="463296"/>
                </a:cubicBezTo>
                <a:cubicBezTo>
                  <a:pt x="605806" y="471352"/>
                  <a:pt x="606300" y="479979"/>
                  <a:pt x="609600" y="487680"/>
                </a:cubicBezTo>
                <a:cubicBezTo>
                  <a:pt x="618549" y="508562"/>
                  <a:pt x="618527" y="541456"/>
                  <a:pt x="640080" y="548640"/>
                </a:cubicBezTo>
                <a:cubicBezTo>
                  <a:pt x="646176" y="550672"/>
                  <a:pt x="652169" y="553045"/>
                  <a:pt x="658368" y="554736"/>
                </a:cubicBezTo>
                <a:cubicBezTo>
                  <a:pt x="674534" y="559145"/>
                  <a:pt x="707136" y="566928"/>
                  <a:pt x="707136" y="566928"/>
                </a:cubicBezTo>
                <a:cubicBezTo>
                  <a:pt x="723392" y="562864"/>
                  <a:pt x="742353" y="564592"/>
                  <a:pt x="755904" y="554736"/>
                </a:cubicBezTo>
                <a:cubicBezTo>
                  <a:pt x="766928" y="546719"/>
                  <a:pt x="768551" y="530569"/>
                  <a:pt x="774192" y="518160"/>
                </a:cubicBezTo>
                <a:cubicBezTo>
                  <a:pt x="778720" y="508198"/>
                  <a:pt x="781940" y="497680"/>
                  <a:pt x="786384" y="487680"/>
                </a:cubicBezTo>
                <a:cubicBezTo>
                  <a:pt x="790075" y="479376"/>
                  <a:pt x="794996" y="471649"/>
                  <a:pt x="798576" y="463296"/>
                </a:cubicBezTo>
                <a:cubicBezTo>
                  <a:pt x="801107" y="457390"/>
                  <a:pt x="800490" y="449887"/>
                  <a:pt x="804672" y="445008"/>
                </a:cubicBezTo>
                <a:cubicBezTo>
                  <a:pt x="813140" y="435129"/>
                  <a:pt x="826448" y="430295"/>
                  <a:pt x="835152" y="420624"/>
                </a:cubicBezTo>
                <a:cubicBezTo>
                  <a:pt x="843038" y="411862"/>
                  <a:pt x="861695" y="373824"/>
                  <a:pt x="877824" y="365760"/>
                </a:cubicBezTo>
                <a:cubicBezTo>
                  <a:pt x="895066" y="357139"/>
                  <a:pt x="932688" y="347472"/>
                  <a:pt x="932688" y="347472"/>
                </a:cubicBezTo>
                <a:cubicBezTo>
                  <a:pt x="950976" y="349504"/>
                  <a:pt x="970378" y="346963"/>
                  <a:pt x="987552" y="353568"/>
                </a:cubicBezTo>
                <a:cubicBezTo>
                  <a:pt x="998281" y="357694"/>
                  <a:pt x="1004879" y="368879"/>
                  <a:pt x="1011936" y="377952"/>
                </a:cubicBezTo>
                <a:cubicBezTo>
                  <a:pt x="1019210" y="387305"/>
                  <a:pt x="1025321" y="397646"/>
                  <a:pt x="1030224" y="408432"/>
                </a:cubicBezTo>
                <a:cubicBezTo>
                  <a:pt x="1046769" y="444831"/>
                  <a:pt x="1050697" y="495326"/>
                  <a:pt x="1060704" y="530352"/>
                </a:cubicBezTo>
                <a:cubicBezTo>
                  <a:pt x="1064955" y="545232"/>
                  <a:pt x="1073245" y="558656"/>
                  <a:pt x="1078992" y="573024"/>
                </a:cubicBezTo>
                <a:cubicBezTo>
                  <a:pt x="1143783" y="735000"/>
                  <a:pt x="1046548" y="510162"/>
                  <a:pt x="1127760" y="664464"/>
                </a:cubicBezTo>
                <a:cubicBezTo>
                  <a:pt x="1140063" y="687840"/>
                  <a:pt x="1148182" y="713190"/>
                  <a:pt x="1158240" y="737616"/>
                </a:cubicBezTo>
                <a:cubicBezTo>
                  <a:pt x="1162406" y="747734"/>
                  <a:pt x="1164362" y="758991"/>
                  <a:pt x="1170432" y="768096"/>
                </a:cubicBezTo>
                <a:cubicBezTo>
                  <a:pt x="1200804" y="813655"/>
                  <a:pt x="1242219" y="873047"/>
                  <a:pt x="1255776" y="920496"/>
                </a:cubicBezTo>
                <a:cubicBezTo>
                  <a:pt x="1278591" y="1000348"/>
                  <a:pt x="1252492" y="927058"/>
                  <a:pt x="1298448" y="1005840"/>
                </a:cubicBezTo>
                <a:cubicBezTo>
                  <a:pt x="1306584" y="1019788"/>
                  <a:pt x="1317104" y="1062891"/>
                  <a:pt x="1328928" y="1072896"/>
                </a:cubicBezTo>
                <a:cubicBezTo>
                  <a:pt x="1346271" y="1087571"/>
                  <a:pt x="1369568" y="1093216"/>
                  <a:pt x="1389888" y="1103376"/>
                </a:cubicBezTo>
                <a:cubicBezTo>
                  <a:pt x="1421766" y="1119315"/>
                  <a:pt x="1405456" y="1113364"/>
                  <a:pt x="1438656" y="1121664"/>
                </a:cubicBezTo>
                <a:cubicBezTo>
                  <a:pt x="1512427" y="1117325"/>
                  <a:pt x="1516196" y="1126114"/>
                  <a:pt x="1560576" y="1109472"/>
                </a:cubicBezTo>
                <a:cubicBezTo>
                  <a:pt x="1570822" y="1105630"/>
                  <a:pt x="1581673" y="1102910"/>
                  <a:pt x="1591056" y="1097280"/>
                </a:cubicBezTo>
                <a:cubicBezTo>
                  <a:pt x="1602213" y="1090586"/>
                  <a:pt x="1611909" y="1081648"/>
                  <a:pt x="1621536" y="1072896"/>
                </a:cubicBezTo>
                <a:cubicBezTo>
                  <a:pt x="1634294" y="1061298"/>
                  <a:pt x="1645920" y="1048512"/>
                  <a:pt x="1658112" y="1036320"/>
                </a:cubicBezTo>
                <a:cubicBezTo>
                  <a:pt x="1662176" y="1024128"/>
                  <a:pt x="1664557" y="1011239"/>
                  <a:pt x="1670304" y="999744"/>
                </a:cubicBezTo>
                <a:cubicBezTo>
                  <a:pt x="1674848" y="990657"/>
                  <a:pt x="1684388" y="984609"/>
                  <a:pt x="1688592" y="975360"/>
                </a:cubicBezTo>
                <a:cubicBezTo>
                  <a:pt x="1726050" y="892953"/>
                  <a:pt x="1676472" y="965104"/>
                  <a:pt x="1719072" y="908304"/>
                </a:cubicBezTo>
                <a:cubicBezTo>
                  <a:pt x="1753016" y="806472"/>
                  <a:pt x="1708052" y="932548"/>
                  <a:pt x="1749552" y="841248"/>
                </a:cubicBezTo>
                <a:cubicBezTo>
                  <a:pt x="1789399" y="753584"/>
                  <a:pt x="1733090" y="852429"/>
                  <a:pt x="1780032" y="774192"/>
                </a:cubicBezTo>
                <a:cubicBezTo>
                  <a:pt x="1784096" y="757936"/>
                  <a:pt x="1786209" y="741063"/>
                  <a:pt x="1792224" y="725424"/>
                </a:cubicBezTo>
                <a:cubicBezTo>
                  <a:pt x="1796137" y="715250"/>
                  <a:pt x="1831040" y="664152"/>
                  <a:pt x="1834896" y="658368"/>
                </a:cubicBezTo>
                <a:cubicBezTo>
                  <a:pt x="1846135" y="613412"/>
                  <a:pt x="1834057" y="654229"/>
                  <a:pt x="1853184" y="609600"/>
                </a:cubicBezTo>
                <a:cubicBezTo>
                  <a:pt x="1855715" y="603694"/>
                  <a:pt x="1855098" y="596191"/>
                  <a:pt x="1859280" y="591312"/>
                </a:cubicBezTo>
                <a:cubicBezTo>
                  <a:pt x="1883804" y="562701"/>
                  <a:pt x="1895514" y="568254"/>
                  <a:pt x="1926336" y="548640"/>
                </a:cubicBezTo>
                <a:cubicBezTo>
                  <a:pt x="1937313" y="541655"/>
                  <a:pt x="1944971" y="529640"/>
                  <a:pt x="1956816" y="524256"/>
                </a:cubicBezTo>
                <a:cubicBezTo>
                  <a:pt x="1968068" y="519141"/>
                  <a:pt x="1981272" y="520584"/>
                  <a:pt x="1993392" y="518160"/>
                </a:cubicBezTo>
                <a:cubicBezTo>
                  <a:pt x="2001607" y="516517"/>
                  <a:pt x="2009424" y="512723"/>
                  <a:pt x="2017776" y="512064"/>
                </a:cubicBezTo>
                <a:cubicBezTo>
                  <a:pt x="2086769" y="506617"/>
                  <a:pt x="2155952" y="503936"/>
                  <a:pt x="2225040" y="499872"/>
                </a:cubicBezTo>
                <a:cubicBezTo>
                  <a:pt x="2237232" y="487680"/>
                  <a:pt x="2258235" y="480203"/>
                  <a:pt x="2261616" y="463296"/>
                </a:cubicBezTo>
                <a:cubicBezTo>
                  <a:pt x="2263648" y="453136"/>
                  <a:pt x="2265464" y="442930"/>
                  <a:pt x="2267712" y="432816"/>
                </a:cubicBezTo>
                <a:cubicBezTo>
                  <a:pt x="2269529" y="424637"/>
                  <a:pt x="2272165" y="416647"/>
                  <a:pt x="2273808" y="408432"/>
                </a:cubicBezTo>
                <a:cubicBezTo>
                  <a:pt x="2276232" y="396312"/>
                  <a:pt x="2278156" y="384092"/>
                  <a:pt x="2279904" y="371856"/>
                </a:cubicBezTo>
                <a:cubicBezTo>
                  <a:pt x="2288572" y="311182"/>
                  <a:pt x="2277872" y="339344"/>
                  <a:pt x="2298192" y="298704"/>
                </a:cubicBezTo>
                <a:cubicBezTo>
                  <a:pt x="2309827" y="240530"/>
                  <a:pt x="2293760" y="291560"/>
                  <a:pt x="2322576" y="249936"/>
                </a:cubicBezTo>
                <a:cubicBezTo>
                  <a:pt x="2386311" y="157874"/>
                  <a:pt x="2332090" y="216038"/>
                  <a:pt x="2383536" y="164592"/>
                </a:cubicBezTo>
                <a:cubicBezTo>
                  <a:pt x="2387600" y="154432"/>
                  <a:pt x="2391886" y="144358"/>
                  <a:pt x="2395728" y="134112"/>
                </a:cubicBezTo>
                <a:cubicBezTo>
                  <a:pt x="2397984" y="128095"/>
                  <a:pt x="2399568" y="121841"/>
                  <a:pt x="2401824" y="115824"/>
                </a:cubicBezTo>
                <a:cubicBezTo>
                  <a:pt x="2405666" y="105578"/>
                  <a:pt x="2406895" y="93652"/>
                  <a:pt x="2414016" y="85344"/>
                </a:cubicBezTo>
                <a:cubicBezTo>
                  <a:pt x="2419930" y="78444"/>
                  <a:pt x="2430510" y="77661"/>
                  <a:pt x="2438400" y="73152"/>
                </a:cubicBezTo>
                <a:cubicBezTo>
                  <a:pt x="2444761" y="69517"/>
                  <a:pt x="2450726" y="65218"/>
                  <a:pt x="2456688" y="60960"/>
                </a:cubicBezTo>
                <a:cubicBezTo>
                  <a:pt x="2464956" y="55055"/>
                  <a:pt x="2471985" y="47216"/>
                  <a:pt x="2481072" y="42672"/>
                </a:cubicBezTo>
                <a:cubicBezTo>
                  <a:pt x="2492567" y="36925"/>
                  <a:pt x="2505653" y="35093"/>
                  <a:pt x="2517648" y="30480"/>
                </a:cubicBezTo>
                <a:cubicBezTo>
                  <a:pt x="2618833" y="-8437"/>
                  <a:pt x="2506856" y="30013"/>
                  <a:pt x="2596896" y="0"/>
                </a:cubicBezTo>
                <a:cubicBezTo>
                  <a:pt x="2609088" y="8128"/>
                  <a:pt x="2623111" y="14023"/>
                  <a:pt x="2633472" y="24384"/>
                </a:cubicBezTo>
                <a:cubicBezTo>
                  <a:pt x="2697654" y="88566"/>
                  <a:pt x="2703365" y="117032"/>
                  <a:pt x="2755392" y="195072"/>
                </a:cubicBezTo>
                <a:cubicBezTo>
                  <a:pt x="2774784" y="224160"/>
                  <a:pt x="2797255" y="251133"/>
                  <a:pt x="2816352" y="280416"/>
                </a:cubicBezTo>
                <a:cubicBezTo>
                  <a:pt x="2827780" y="297939"/>
                  <a:pt x="2835923" y="317429"/>
                  <a:pt x="2846832" y="335280"/>
                </a:cubicBezTo>
                <a:cubicBezTo>
                  <a:pt x="2858293" y="354035"/>
                  <a:pt x="2873171" y="370694"/>
                  <a:pt x="2883408" y="390144"/>
                </a:cubicBezTo>
                <a:cubicBezTo>
                  <a:pt x="2893601" y="409511"/>
                  <a:pt x="2898621" y="431233"/>
                  <a:pt x="2907792" y="451104"/>
                </a:cubicBezTo>
                <a:cubicBezTo>
                  <a:pt x="2910862" y="457756"/>
                  <a:pt x="2916707" y="462839"/>
                  <a:pt x="2919984" y="469392"/>
                </a:cubicBezTo>
                <a:cubicBezTo>
                  <a:pt x="2926905" y="483233"/>
                  <a:pt x="2930935" y="498438"/>
                  <a:pt x="2938272" y="512064"/>
                </a:cubicBezTo>
                <a:cubicBezTo>
                  <a:pt x="2945219" y="524966"/>
                  <a:pt x="2956103" y="535534"/>
                  <a:pt x="2962656" y="548640"/>
                </a:cubicBezTo>
                <a:cubicBezTo>
                  <a:pt x="2970420" y="564169"/>
                  <a:pt x="2972774" y="582089"/>
                  <a:pt x="2980944" y="597408"/>
                </a:cubicBezTo>
                <a:cubicBezTo>
                  <a:pt x="2989170" y="612831"/>
                  <a:pt x="3003607" y="624445"/>
                  <a:pt x="3011424" y="640080"/>
                </a:cubicBezTo>
                <a:cubicBezTo>
                  <a:pt x="3024081" y="665395"/>
                  <a:pt x="3026205" y="695779"/>
                  <a:pt x="3041904" y="719328"/>
                </a:cubicBezTo>
                <a:cubicBezTo>
                  <a:pt x="3129937" y="851378"/>
                  <a:pt x="3034437" y="703213"/>
                  <a:pt x="3102864" y="822960"/>
                </a:cubicBezTo>
                <a:cubicBezTo>
                  <a:pt x="3110134" y="835682"/>
                  <a:pt x="3120064" y="846765"/>
                  <a:pt x="3127248" y="859536"/>
                </a:cubicBezTo>
                <a:cubicBezTo>
                  <a:pt x="3155542" y="909837"/>
                  <a:pt x="3147106" y="911152"/>
                  <a:pt x="3176016" y="944880"/>
                </a:cubicBezTo>
                <a:cubicBezTo>
                  <a:pt x="3181627" y="951426"/>
                  <a:pt x="3188208" y="957072"/>
                  <a:pt x="3194304" y="963168"/>
                </a:cubicBezTo>
                <a:cubicBezTo>
                  <a:pt x="3204464" y="953008"/>
                  <a:pt x="3217499" y="945073"/>
                  <a:pt x="3224784" y="932688"/>
                </a:cubicBezTo>
                <a:cubicBezTo>
                  <a:pt x="3231180" y="921815"/>
                  <a:pt x="3266206" y="832806"/>
                  <a:pt x="3273552" y="810768"/>
                </a:cubicBezTo>
                <a:cubicBezTo>
                  <a:pt x="3278230" y="796734"/>
                  <a:pt x="3280054" y="781751"/>
                  <a:pt x="3285744" y="768096"/>
                </a:cubicBezTo>
                <a:cubicBezTo>
                  <a:pt x="3290301" y="757159"/>
                  <a:pt x="3298733" y="748214"/>
                  <a:pt x="3304032" y="737616"/>
                </a:cubicBezTo>
                <a:cubicBezTo>
                  <a:pt x="3308926" y="727829"/>
                  <a:pt x="3311638" y="717071"/>
                  <a:pt x="3316224" y="707136"/>
                </a:cubicBezTo>
                <a:cubicBezTo>
                  <a:pt x="3323840" y="690634"/>
                  <a:pt x="3331257" y="673953"/>
                  <a:pt x="3340608" y="658368"/>
                </a:cubicBezTo>
                <a:cubicBezTo>
                  <a:pt x="3346704" y="648208"/>
                  <a:pt x="3353597" y="638486"/>
                  <a:pt x="3358896" y="627888"/>
                </a:cubicBezTo>
                <a:cubicBezTo>
                  <a:pt x="3363790" y="618101"/>
                  <a:pt x="3365848" y="607015"/>
                  <a:pt x="3371088" y="597408"/>
                </a:cubicBezTo>
                <a:cubicBezTo>
                  <a:pt x="3378105" y="584544"/>
                  <a:pt x="3388356" y="573641"/>
                  <a:pt x="3395472" y="560832"/>
                </a:cubicBezTo>
                <a:cubicBezTo>
                  <a:pt x="3398593" y="555215"/>
                  <a:pt x="3399037" y="548450"/>
                  <a:pt x="3401568" y="542544"/>
                </a:cubicBezTo>
                <a:cubicBezTo>
                  <a:pt x="3406136" y="531886"/>
                  <a:pt x="3417508" y="509372"/>
                  <a:pt x="3425952" y="499872"/>
                </a:cubicBezTo>
                <a:cubicBezTo>
                  <a:pt x="3437407" y="486985"/>
                  <a:pt x="3446171" y="468748"/>
                  <a:pt x="3462528" y="463296"/>
                </a:cubicBezTo>
                <a:cubicBezTo>
                  <a:pt x="3477402" y="458338"/>
                  <a:pt x="3487287" y="456825"/>
                  <a:pt x="3499104" y="445008"/>
                </a:cubicBezTo>
                <a:lnTo>
                  <a:pt x="3499104" y="438912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18792-A780-4C5C-B528-5F7E24A42C38}"/>
              </a:ext>
            </a:extLst>
          </p:cNvPr>
          <p:cNvSpPr txBox="1"/>
          <p:nvPr/>
        </p:nvSpPr>
        <p:spPr>
          <a:xfrm>
            <a:off x="7738062" y="2417469"/>
            <a:ext cx="1140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U({r})</a:t>
            </a:r>
            <a:endParaRPr lang="en-CA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FA224-A0AE-4249-9965-9F1202315AEB}"/>
              </a:ext>
            </a:extLst>
          </p:cNvPr>
          <p:cNvSpPr txBox="1"/>
          <p:nvPr/>
        </p:nvSpPr>
        <p:spPr>
          <a:xfrm>
            <a:off x="8608920" y="4917233"/>
            <a:ext cx="289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</a:rPr>
              <a:t>Higher probability</a:t>
            </a:r>
            <a:endParaRPr lang="en-CA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CC9E83-57AA-4EC7-91CC-A8A20DBAE9CD}"/>
              </a:ext>
            </a:extLst>
          </p:cNvPr>
          <p:cNvSpPr/>
          <p:nvPr/>
        </p:nvSpPr>
        <p:spPr>
          <a:xfrm>
            <a:off x="8308394" y="4363492"/>
            <a:ext cx="3499103" cy="461665"/>
          </a:xfrm>
          <a:prstGeom prst="rect">
            <a:avLst/>
          </a:prstGeom>
          <a:solidFill>
            <a:srgbClr val="07712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72F606-75F9-497C-BEEE-A887668986F8}"/>
              </a:ext>
            </a:extLst>
          </p:cNvPr>
          <p:cNvSpPr/>
          <p:nvPr/>
        </p:nvSpPr>
        <p:spPr>
          <a:xfrm>
            <a:off x="8277914" y="3594433"/>
            <a:ext cx="3499103" cy="523220"/>
          </a:xfrm>
          <a:prstGeom prst="rect">
            <a:avLst/>
          </a:prstGeom>
          <a:solidFill>
            <a:schemeClr val="accent4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EFF1F-A710-420B-B1F0-EB307E30E16A}"/>
              </a:ext>
            </a:extLst>
          </p:cNvPr>
          <p:cNvSpPr txBox="1"/>
          <p:nvPr/>
        </p:nvSpPr>
        <p:spPr>
          <a:xfrm>
            <a:off x="8608920" y="3032765"/>
            <a:ext cx="289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Lower probability</a:t>
            </a:r>
            <a:endParaRPr lang="en-CA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FBAF06-BDE8-45DC-8A7E-7C08E6306478}"/>
              </a:ext>
            </a:extLst>
          </p:cNvPr>
          <p:cNvSpPr txBox="1"/>
          <p:nvPr/>
        </p:nvSpPr>
        <p:spPr>
          <a:xfrm>
            <a:off x="8024201" y="5648846"/>
            <a:ext cx="2894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5A700"/>
                </a:solidFill>
              </a:rPr>
              <a:t>must sample here</a:t>
            </a:r>
            <a:endParaRPr lang="en-CA" sz="2400" b="1" i="1" dirty="0">
              <a:solidFill>
                <a:srgbClr val="F5A7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AC81E3-C33F-40C0-97AB-60EE368E6AF8}"/>
              </a:ext>
            </a:extLst>
          </p:cNvPr>
          <p:cNvCxnSpPr/>
          <p:nvPr/>
        </p:nvCxnSpPr>
        <p:spPr>
          <a:xfrm flipV="1">
            <a:off x="8277914" y="4706755"/>
            <a:ext cx="331006" cy="930036"/>
          </a:xfrm>
          <a:prstGeom prst="straightConnector1">
            <a:avLst/>
          </a:prstGeom>
          <a:ln w="57150">
            <a:solidFill>
              <a:srgbClr val="F5A7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2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F74DE0-018C-432E-BB63-1DAFC27CA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6" b="12028"/>
          <a:stretch/>
        </p:blipFill>
        <p:spPr>
          <a:xfrm>
            <a:off x="8201101" y="3343614"/>
            <a:ext cx="3943149" cy="229000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3" y="2266935"/>
            <a:ext cx="7931020" cy="4454540"/>
          </a:xfrm>
        </p:spPr>
        <p:txBody>
          <a:bodyPr>
            <a:normAutofit/>
          </a:bodyPr>
          <a:lstStyle/>
          <a:p>
            <a:r>
              <a:rPr lang="en-US" sz="2400" dirty="0"/>
              <a:t>After performing MC move generating the new configuration, the probability of accepting that new configuration is: 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If the </a:t>
            </a:r>
            <a:r>
              <a:rPr lang="en-US" sz="2400" b="1" dirty="0">
                <a:solidFill>
                  <a:srgbClr val="F5A700"/>
                </a:solidFill>
              </a:rPr>
              <a:t>new state has a lower energy</a:t>
            </a:r>
            <a:r>
              <a:rPr lang="en-US" sz="2400" dirty="0"/>
              <a:t>, U({r}</a:t>
            </a:r>
            <a:r>
              <a:rPr lang="en-US" sz="2400" baseline="-25000" dirty="0"/>
              <a:t>new</a:t>
            </a:r>
            <a:r>
              <a:rPr lang="en-US" sz="2400" dirty="0"/>
              <a:t>)</a:t>
            </a:r>
            <a:r>
              <a:rPr lang="en-US" sz="2400" i="1" dirty="0"/>
              <a:t>, </a:t>
            </a:r>
            <a:r>
              <a:rPr lang="en-US" sz="2400" dirty="0"/>
              <a:t>the </a:t>
            </a:r>
            <a:r>
              <a:rPr lang="en-US" sz="2400" i="1" dirty="0"/>
              <a:t>acceptance probability </a:t>
            </a:r>
            <a:r>
              <a:rPr lang="en-US" sz="2400" dirty="0"/>
              <a:t>becomes</a:t>
            </a:r>
            <a:r>
              <a:rPr lang="en-US" sz="2400" i="1" dirty="0"/>
              <a:t> </a:t>
            </a:r>
            <a:r>
              <a:rPr lang="en-US" sz="2400" dirty="0"/>
              <a:t>1 (exponential term is a positive value &gt; 1)</a:t>
            </a:r>
          </a:p>
          <a:p>
            <a:r>
              <a:rPr lang="en-US" sz="2400" dirty="0"/>
              <a:t>If the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new state has a higher energy</a:t>
            </a:r>
            <a:r>
              <a:rPr lang="en-US" sz="2400" dirty="0"/>
              <a:t>, </a:t>
            </a:r>
            <a:r>
              <a:rPr lang="en-US" sz="2400" i="1" dirty="0"/>
              <a:t>acceptance probability </a:t>
            </a:r>
            <a:r>
              <a:rPr lang="en-US" sz="2400" dirty="0"/>
              <a:t>becomes</a:t>
            </a:r>
            <a:r>
              <a:rPr lang="en-US" sz="2400" i="1" dirty="0"/>
              <a:t> </a:t>
            </a:r>
            <a:r>
              <a:rPr lang="en-US" sz="2400" dirty="0"/>
              <a:t>the exponential term (depends on the magnitude of </a:t>
            </a:r>
            <a:r>
              <a:rPr lang="el-GR" sz="2400" dirty="0">
                <a:latin typeface="Avenir Next LT Pro" panose="020B0504020202020204" pitchFamily="34" charset="0"/>
              </a:rPr>
              <a:t>Δ</a:t>
            </a:r>
            <a:r>
              <a:rPr lang="en-CA" sz="2400" dirty="0">
                <a:latin typeface="Avenir Next LT Pro" panose="020B0504020202020204" pitchFamily="34" charset="0"/>
              </a:rPr>
              <a:t>U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Criteria—Importance Sampling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97D31-47BB-4E73-A87A-65D146D3E9C6}"/>
                  </a:ext>
                </a:extLst>
              </p:cNvPr>
              <p:cNvSpPr txBox="1"/>
              <p:nvPr/>
            </p:nvSpPr>
            <p:spPr>
              <a:xfrm>
                <a:off x="367284" y="3585932"/>
                <a:ext cx="792407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CA" sz="2000" b="1" i="1" smtClean="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{1,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(−[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sub>
                      </m:sSub>
                      <m:r>
                        <a:rPr lang="en-CA" sz="2000" i="1">
                          <a:latin typeface="Cambria Math" panose="02040503050406030204" pitchFamily="18" charset="0"/>
                        </a:rPr>
                        <m:t>)]∕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797D31-47BB-4E73-A87A-65D146D3E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" y="3585932"/>
                <a:ext cx="7924077" cy="307777"/>
              </a:xfrm>
              <a:prstGeom prst="rect">
                <a:avLst/>
              </a:prstGeom>
              <a:blipFill>
                <a:blip r:embed="rId5"/>
                <a:stretch>
                  <a:fillRect l="-154" r="-615" b="-352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D61AEB-9AFA-4EB4-A0CA-D806130C6B98}"/>
              </a:ext>
            </a:extLst>
          </p:cNvPr>
          <p:cNvSpPr txBox="1">
            <a:spLocks/>
          </p:cNvSpPr>
          <p:nvPr/>
        </p:nvSpPr>
        <p:spPr>
          <a:xfrm>
            <a:off x="8374147" y="2504174"/>
            <a:ext cx="3323330" cy="78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Typical flow of Canonical MC acceptance criteria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0811-7057-4DB4-BED5-E4947C99A40D}"/>
              </a:ext>
            </a:extLst>
          </p:cNvPr>
          <p:cNvSpPr txBox="1"/>
          <p:nvPr/>
        </p:nvSpPr>
        <p:spPr>
          <a:xfrm>
            <a:off x="8669535" y="5733373"/>
            <a:ext cx="3230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Alavi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Molecular Simulations: Fundamentals and Practice,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1st ed.</a:t>
            </a:r>
          </a:p>
        </p:txBody>
      </p:sp>
    </p:spTree>
    <p:extLst>
      <p:ext uri="{BB962C8B-B14F-4D97-AF65-F5344CB8AC3E}">
        <p14:creationId xmlns:p14="http://schemas.microsoft.com/office/powerpoint/2010/main" val="131859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8E51A4-4D1A-4286-99CC-51D7AC4F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6" t="37773" b="12027"/>
          <a:stretch/>
        </p:blipFill>
        <p:spPr>
          <a:xfrm>
            <a:off x="7717298" y="3209585"/>
            <a:ext cx="4474702" cy="2020610"/>
          </a:xfrm>
          <a:custGeom>
            <a:avLst/>
            <a:gdLst>
              <a:gd name="connsiteX0" fmla="*/ 1079241 w 5413685"/>
              <a:gd name="connsiteY0" fmla="*/ 0 h 2444620"/>
              <a:gd name="connsiteX1" fmla="*/ 5413685 w 5413685"/>
              <a:gd name="connsiteY1" fmla="*/ 0 h 2444620"/>
              <a:gd name="connsiteX2" fmla="*/ 5413685 w 5413685"/>
              <a:gd name="connsiteY2" fmla="*/ 2444620 h 2444620"/>
              <a:gd name="connsiteX3" fmla="*/ 0 w 5413685"/>
              <a:gd name="connsiteY3" fmla="*/ 2444620 h 2444620"/>
              <a:gd name="connsiteX4" fmla="*/ 0 w 5413685"/>
              <a:gd name="connsiteY4" fmla="*/ 679007 h 2444620"/>
              <a:gd name="connsiteX5" fmla="*/ 1079241 w 5413685"/>
              <a:gd name="connsiteY5" fmla="*/ 679007 h 244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685" h="2444620">
                <a:moveTo>
                  <a:pt x="1079241" y="0"/>
                </a:moveTo>
                <a:lnTo>
                  <a:pt x="5413685" y="0"/>
                </a:lnTo>
                <a:lnTo>
                  <a:pt x="5413685" y="2444620"/>
                </a:lnTo>
                <a:lnTo>
                  <a:pt x="0" y="2444620"/>
                </a:lnTo>
                <a:lnTo>
                  <a:pt x="0" y="679007"/>
                </a:lnTo>
                <a:lnTo>
                  <a:pt x="1079241" y="679007"/>
                </a:ln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92" y="2164298"/>
            <a:ext cx="7686220" cy="4693702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New state has a higher energy</a:t>
            </a:r>
            <a:r>
              <a:rPr lang="en-US" sz="2400" dirty="0"/>
              <a:t>:</a:t>
            </a:r>
          </a:p>
          <a:p>
            <a:pPr lvl="1"/>
            <a:r>
              <a:rPr lang="en-US" sz="2400" b="1" i="1" dirty="0">
                <a:solidFill>
                  <a:srgbClr val="F5A700"/>
                </a:solidFill>
              </a:rPr>
              <a:t>Accepted</a:t>
            </a:r>
            <a:r>
              <a:rPr lang="en-US" sz="2400" dirty="0"/>
              <a:t> if 𝑒𝑥𝑝(−[𝑈({𝑟}</a:t>
            </a:r>
            <a:r>
              <a:rPr lang="en-US" sz="2400" baseline="-25000" dirty="0"/>
              <a:t>𝑛𝑒𝑤</a:t>
            </a:r>
            <a:r>
              <a:rPr lang="en-US" sz="2400" dirty="0"/>
              <a:t>) − 𝑈({𝑟}</a:t>
            </a:r>
            <a:r>
              <a:rPr lang="en-US" sz="2400" baseline="-25000" dirty="0"/>
              <a:t>𝑜𝑙𝑑</a:t>
            </a:r>
            <a:r>
              <a:rPr lang="en-US" sz="2400" dirty="0"/>
              <a:t>)] /𝑘𝑇) &gt; a selected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random number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/>
              <a:t>between 0 &amp; 1 (likely when </a:t>
            </a:r>
            <a:r>
              <a:rPr lang="el-GR" sz="2400" dirty="0">
                <a:latin typeface="Avenir Next LT Pro" panose="020B0504020202020204" pitchFamily="34" charset="0"/>
              </a:rPr>
              <a:t>Δ</a:t>
            </a:r>
            <a:r>
              <a:rPr lang="en-CA" sz="2400" dirty="0">
                <a:latin typeface="Avenir Next LT Pro" panose="020B0504020202020204" pitchFamily="34" charset="0"/>
              </a:rPr>
              <a:t>U is small)</a:t>
            </a:r>
            <a:endParaRPr lang="en-US" sz="2400" dirty="0"/>
          </a:p>
          <a:p>
            <a:pPr lvl="1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Rejected</a:t>
            </a:r>
            <a:r>
              <a:rPr lang="en-US" sz="2400" dirty="0"/>
              <a:t> if </a:t>
            </a:r>
            <a:r>
              <a:rPr lang="en-US" sz="2400" i="1" dirty="0"/>
              <a:t>exponential term </a:t>
            </a:r>
            <a:r>
              <a:rPr lang="en-US" sz="2400" dirty="0"/>
              <a:t>&lt;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random number </a:t>
            </a:r>
            <a:r>
              <a:rPr lang="en-US" sz="2400" dirty="0"/>
              <a:t>(likely when </a:t>
            </a:r>
            <a:r>
              <a:rPr lang="el-GR" sz="2400" dirty="0">
                <a:latin typeface="Avenir Next LT Pro" panose="020B0504020202020204" pitchFamily="34" charset="0"/>
              </a:rPr>
              <a:t>Δ</a:t>
            </a:r>
            <a:r>
              <a:rPr lang="en-CA" sz="2400" dirty="0">
                <a:latin typeface="Avenir Next LT Pro" panose="020B0504020202020204" pitchFamily="34" charset="0"/>
              </a:rPr>
              <a:t>U is large; exp. term becomes small)</a:t>
            </a:r>
          </a:p>
          <a:p>
            <a:pPr lvl="1"/>
            <a:endParaRPr lang="en-CA" sz="400" dirty="0">
              <a:latin typeface="Avenir Next LT Pro" panose="020B0504020202020204" pitchFamily="34" charset="0"/>
            </a:endParaRPr>
          </a:p>
          <a:p>
            <a:pPr marL="228600" lvl="1"/>
            <a:r>
              <a:rPr lang="en-US" sz="2400" b="1" i="1" dirty="0">
                <a:solidFill>
                  <a:srgbClr val="F5A700"/>
                </a:solidFill>
              </a:rPr>
              <a:t>Accepted configuration is added to the rolling ensemble average</a:t>
            </a:r>
            <a:r>
              <a:rPr lang="en-US" sz="2400" i="1" dirty="0"/>
              <a:t> </a:t>
            </a:r>
            <a:r>
              <a:rPr lang="en-US" sz="2400" dirty="0"/>
              <a:t>calculations—simulation proceeds from accepted configuration(s) until </a:t>
            </a:r>
            <a:r>
              <a:rPr lang="en-US" sz="2400" dirty="0" err="1"/>
              <a:t>N</a:t>
            </a:r>
            <a:r>
              <a:rPr lang="en-US" sz="2400" baseline="-25000" dirty="0" err="1"/>
              <a:t>MC</a:t>
            </a:r>
            <a:r>
              <a:rPr lang="en-US" sz="2400" dirty="0"/>
              <a:t> is reached</a:t>
            </a:r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Criteria—Importance Sampling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9F0596-D457-4FB8-8E70-2ABA30C73BF5}"/>
              </a:ext>
            </a:extLst>
          </p:cNvPr>
          <p:cNvSpPr txBox="1">
            <a:spLocks/>
          </p:cNvSpPr>
          <p:nvPr/>
        </p:nvSpPr>
        <p:spPr>
          <a:xfrm>
            <a:off x="9628004" y="5186784"/>
            <a:ext cx="2665445" cy="857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Alavi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Molecular Simulations: Fundamentals and Practice,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1st ed.</a:t>
            </a:r>
          </a:p>
        </p:txBody>
      </p:sp>
    </p:spTree>
    <p:extLst>
      <p:ext uri="{BB962C8B-B14F-4D97-AF65-F5344CB8AC3E}">
        <p14:creationId xmlns:p14="http://schemas.microsoft.com/office/powerpoint/2010/main" val="245414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CEA173-F878-4CB0-8183-6EC9CFDF8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3"/>
          <a:stretch/>
        </p:blipFill>
        <p:spPr>
          <a:xfrm>
            <a:off x="7865377" y="2108261"/>
            <a:ext cx="4093437" cy="234687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4"/>
            <a:ext cx="7184572" cy="4591065"/>
          </a:xfrm>
        </p:spPr>
        <p:txBody>
          <a:bodyPr>
            <a:normAutofit/>
          </a:bodyPr>
          <a:lstStyle/>
          <a:p>
            <a:r>
              <a:rPr lang="en-US" sz="2400" dirty="0"/>
              <a:t>General steps/forms can be </a:t>
            </a:r>
            <a:r>
              <a:rPr lang="en-US" sz="2400" b="1" i="1" dirty="0">
                <a:solidFill>
                  <a:srgbClr val="F5A700"/>
                </a:solidFill>
              </a:rPr>
              <a:t>extended to other ensembles </a:t>
            </a:r>
            <a:r>
              <a:rPr lang="en-US" sz="2400" dirty="0"/>
              <a:t>with appropriate equations &amp; MC sampling scheme(s)</a:t>
            </a:r>
          </a:p>
          <a:p>
            <a:endParaRPr lang="en-US" sz="1000" dirty="0"/>
          </a:p>
          <a:p>
            <a:r>
              <a:rPr lang="en-US" sz="2400" b="1" dirty="0">
                <a:solidFill>
                  <a:srgbClr val="F5A700"/>
                </a:solidFill>
              </a:rPr>
              <a:t>Grand Canonical Monte Carlo (GCMC)</a:t>
            </a:r>
            <a:r>
              <a:rPr lang="en-US" sz="2400" dirty="0"/>
              <a:t> can study </a:t>
            </a:r>
            <a:r>
              <a:rPr lang="en-US" sz="2400" i="1" dirty="0"/>
              <a:t>absorption of gases </a:t>
            </a:r>
            <a:r>
              <a:rPr lang="en-US" sz="2400" dirty="0"/>
              <a:t>onto interfaces or </a:t>
            </a:r>
            <a:r>
              <a:rPr lang="en-US" sz="2400" i="1" dirty="0"/>
              <a:t>adsorption of a gas </a:t>
            </a:r>
            <a:r>
              <a:rPr lang="en-US" sz="2400" dirty="0"/>
              <a:t>into a porous solid material</a:t>
            </a:r>
          </a:p>
          <a:p>
            <a:endParaRPr lang="en-US" sz="1000" dirty="0"/>
          </a:p>
          <a:p>
            <a:r>
              <a:rPr lang="en-CA" sz="2400" i="1" dirty="0"/>
              <a:t>Isothermal-Isobaric MC </a:t>
            </a:r>
            <a:r>
              <a:rPr lang="en-CA" sz="2400" dirty="0"/>
              <a:t>can also be used to investigate fluids &amp; surface wetting behaviour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Ensembles/Applications of MC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35566A-9FA9-4FF7-9BB2-B4552A3E7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592" y="4399791"/>
            <a:ext cx="3841005" cy="2346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D19FBB-36D1-4F73-9832-1E1288ED3130}"/>
              </a:ext>
            </a:extLst>
          </p:cNvPr>
          <p:cNvSpPr txBox="1"/>
          <p:nvPr/>
        </p:nvSpPr>
        <p:spPr>
          <a:xfrm>
            <a:off x="-95638" y="6515104"/>
            <a:ext cx="6664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Jain, K.; Rane, K. S.; Errington, J. R.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J. Chem. Phys.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150, 2019, 084110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91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dirty="0">
                <a:latin typeface="+mj-l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Clr>
                <a:srgbClr val="F5A7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Why use Monte Carlo methods?</a:t>
            </a:r>
          </a:p>
          <a:p>
            <a:pPr marL="342900" indent="-342900">
              <a:lnSpc>
                <a:spcPct val="110000"/>
              </a:lnSpc>
              <a:buClr>
                <a:srgbClr val="F5A7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How are Monte Carlo simulations performed?</a:t>
            </a:r>
          </a:p>
          <a:p>
            <a:pPr marL="342900" indent="-342900">
              <a:lnSpc>
                <a:spcPct val="110000"/>
              </a:lnSpc>
              <a:buClr>
                <a:srgbClr val="F5A7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What is Detailed Balance?</a:t>
            </a:r>
          </a:p>
          <a:p>
            <a:pPr marL="342900" indent="-342900">
              <a:lnSpc>
                <a:spcPct val="110000"/>
              </a:lnSpc>
              <a:buClr>
                <a:srgbClr val="F5A700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Is Detailed Balance Necessary?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Casino de Monte Carlo | | Attractions - Lonely Planet">
            <a:extLst>
              <a:ext uri="{FF2B5EF4-FFF2-40B4-BE49-F238E27FC236}">
                <a16:creationId xmlns:a16="http://schemas.microsoft.com/office/drawing/2014/main" id="{F61850AC-F241-4049-B8FD-E74F25969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6320"/>
          <a:stretch/>
        </p:blipFill>
        <p:spPr bwMode="auto">
          <a:xfrm>
            <a:off x="180458" y="1536192"/>
            <a:ext cx="4758497" cy="363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Scales of justice outline">
            <a:extLst>
              <a:ext uri="{FF2B5EF4-FFF2-40B4-BE49-F238E27FC236}">
                <a16:creationId xmlns:a16="http://schemas.microsoft.com/office/drawing/2014/main" id="{667D34EE-E38D-4E0C-BB38-155C7ED10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94" y="2423028"/>
            <a:ext cx="7956725" cy="469370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5A700"/>
                </a:solidFill>
              </a:rPr>
              <a:t>Every relevant point in the configuration space must be reachable</a:t>
            </a:r>
            <a:r>
              <a:rPr lang="en-US" sz="2400" i="1" dirty="0"/>
              <a:t> </a:t>
            </a:r>
            <a:r>
              <a:rPr lang="en-US" sz="2400" dirty="0"/>
              <a:t>throughout the simulation</a:t>
            </a:r>
          </a:p>
          <a:p>
            <a:endParaRPr lang="en-US" sz="1200" dirty="0"/>
          </a:p>
          <a:p>
            <a:pPr marL="228600" lvl="1"/>
            <a:r>
              <a:rPr lang="en-US" sz="2400" dirty="0"/>
              <a:t>Importance sampling still </a:t>
            </a:r>
            <a:r>
              <a:rPr lang="en-US" sz="2400" i="1" dirty="0"/>
              <a:t>allows the low probability regions to be sampled</a:t>
            </a:r>
            <a:r>
              <a:rPr lang="en-US" sz="2400" dirty="0"/>
              <a:t>—all regions in phase space are accessible</a:t>
            </a:r>
          </a:p>
          <a:p>
            <a:pPr marL="228600" lvl="1"/>
            <a:endParaRPr lang="en-US" sz="1200" dirty="0"/>
          </a:p>
          <a:p>
            <a:pPr marL="228600" lvl="1"/>
            <a:r>
              <a:rPr lang="en-US" sz="2400" dirty="0"/>
              <a:t>MC routines must be tuned (acceptance rates, MC move choice/magnitude, </a:t>
            </a:r>
            <a:r>
              <a:rPr lang="en-US" sz="2400" i="1" dirty="0"/>
              <a:t>etc.</a:t>
            </a:r>
            <a:r>
              <a:rPr lang="en-US" sz="2400" dirty="0"/>
              <a:t>) to ensure the proper ensemble probability distribution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Ergodicity &amp; MC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6B18FD1-7ECE-4187-B511-2A4571670C70}"/>
              </a:ext>
            </a:extLst>
          </p:cNvPr>
          <p:cNvGrpSpPr/>
          <p:nvPr/>
        </p:nvGrpSpPr>
        <p:grpSpPr>
          <a:xfrm>
            <a:off x="8891532" y="2786299"/>
            <a:ext cx="2834213" cy="2834213"/>
            <a:chOff x="9084814" y="2327993"/>
            <a:chExt cx="1624774" cy="16247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D4481E-703C-48E9-AA04-CF43C56BD1FA}"/>
                </a:ext>
              </a:extLst>
            </p:cNvPr>
            <p:cNvGrpSpPr/>
            <p:nvPr/>
          </p:nvGrpSpPr>
          <p:grpSpPr>
            <a:xfrm>
              <a:off x="9084814" y="2327993"/>
              <a:ext cx="1624774" cy="1624774"/>
              <a:chOff x="9829237" y="2360625"/>
              <a:chExt cx="1624774" cy="162477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05CD805-DC92-4A4A-A809-B51A48631D2B}"/>
                  </a:ext>
                </a:extLst>
              </p:cNvPr>
              <p:cNvSpPr/>
              <p:nvPr/>
            </p:nvSpPr>
            <p:spPr>
              <a:xfrm>
                <a:off x="9829237" y="2360625"/>
                <a:ext cx="1624774" cy="16247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67C6BC9-5F35-44EC-A16E-CB9B66FF3444}"/>
                  </a:ext>
                </a:extLst>
              </p:cNvPr>
              <p:cNvSpPr/>
              <p:nvPr/>
            </p:nvSpPr>
            <p:spPr>
              <a:xfrm>
                <a:off x="10072372" y="2577668"/>
                <a:ext cx="189841" cy="189841"/>
              </a:xfrm>
              <a:prstGeom prst="ellipse">
                <a:avLst/>
              </a:prstGeom>
              <a:solidFill>
                <a:srgbClr val="F5A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F8A8429-4413-4FC3-86E6-362E531C3CA1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>
              <a:off x="9422869" y="2734877"/>
              <a:ext cx="0" cy="217043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8AE68D8-6921-44E8-B8AA-593901C37CAC}"/>
              </a:ext>
            </a:extLst>
          </p:cNvPr>
          <p:cNvSpPr txBox="1"/>
          <p:nvPr/>
        </p:nvSpPr>
        <p:spPr>
          <a:xfrm>
            <a:off x="9582504" y="2814512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old</a:t>
            </a:r>
            <a:endParaRPr lang="en-CA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FE2F4-7AFE-42C5-ADA0-56CBA55CE447}"/>
              </a:ext>
            </a:extLst>
          </p:cNvPr>
          <p:cNvSpPr txBox="1"/>
          <p:nvPr/>
        </p:nvSpPr>
        <p:spPr>
          <a:xfrm>
            <a:off x="10638216" y="4769879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new</a:t>
            </a:r>
            <a:endParaRPr lang="en-CA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E7CA531-A1D6-497E-B109-0B3D2BEC17A9}"/>
              </a:ext>
            </a:extLst>
          </p:cNvPr>
          <p:cNvCxnSpPr>
            <a:cxnSpLocks/>
          </p:cNvCxnSpPr>
          <p:nvPr/>
        </p:nvCxnSpPr>
        <p:spPr>
          <a:xfrm>
            <a:off x="9481226" y="3874661"/>
            <a:ext cx="511860" cy="3287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5219C1-2E11-4474-B4D4-E7CBFE433236}"/>
              </a:ext>
            </a:extLst>
          </p:cNvPr>
          <p:cNvCxnSpPr>
            <a:cxnSpLocks/>
          </p:cNvCxnSpPr>
          <p:nvPr/>
        </p:nvCxnSpPr>
        <p:spPr>
          <a:xfrm flipV="1">
            <a:off x="9959533" y="3912454"/>
            <a:ext cx="462221" cy="2699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165548-DDCE-4BAF-A0E0-B1D4FD37F1C9}"/>
              </a:ext>
            </a:extLst>
          </p:cNvPr>
          <p:cNvCxnSpPr>
            <a:cxnSpLocks/>
          </p:cNvCxnSpPr>
          <p:nvPr/>
        </p:nvCxnSpPr>
        <p:spPr>
          <a:xfrm flipH="1" flipV="1">
            <a:off x="10190643" y="3685359"/>
            <a:ext cx="223328" cy="22194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2E515D-EC73-4FE6-9991-9C8090114B73}"/>
              </a:ext>
            </a:extLst>
          </p:cNvPr>
          <p:cNvCxnSpPr>
            <a:cxnSpLocks/>
          </p:cNvCxnSpPr>
          <p:nvPr/>
        </p:nvCxnSpPr>
        <p:spPr>
          <a:xfrm flipV="1">
            <a:off x="10203529" y="3234646"/>
            <a:ext cx="754665" cy="47715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C588BAC-8F9A-4DE0-8BD7-4BE74A928039}"/>
              </a:ext>
            </a:extLst>
          </p:cNvPr>
          <p:cNvCxnSpPr>
            <a:cxnSpLocks/>
          </p:cNvCxnSpPr>
          <p:nvPr/>
        </p:nvCxnSpPr>
        <p:spPr>
          <a:xfrm>
            <a:off x="11094098" y="3330480"/>
            <a:ext cx="0" cy="118066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Curved Down 54">
            <a:extLst>
              <a:ext uri="{FF2B5EF4-FFF2-40B4-BE49-F238E27FC236}">
                <a16:creationId xmlns:a16="http://schemas.microsoft.com/office/drawing/2014/main" id="{86D3250F-BB30-485A-ACCA-BA3870DCC19F}"/>
              </a:ext>
            </a:extLst>
          </p:cNvPr>
          <p:cNvSpPr/>
          <p:nvPr/>
        </p:nvSpPr>
        <p:spPr>
          <a:xfrm rot="1762754">
            <a:off x="10935272" y="3052363"/>
            <a:ext cx="386403" cy="22508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807358E-935A-4DED-B29A-22221FF9A623}"/>
              </a:ext>
            </a:extLst>
          </p:cNvPr>
          <p:cNvSpPr/>
          <p:nvPr/>
        </p:nvSpPr>
        <p:spPr>
          <a:xfrm>
            <a:off x="10952542" y="4547914"/>
            <a:ext cx="331154" cy="331154"/>
          </a:xfrm>
          <a:prstGeom prst="ellipse">
            <a:avLst/>
          </a:prstGeom>
          <a:solidFill>
            <a:srgbClr val="F5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9A59E6-EF97-429F-9BBF-EC5B71D44E56}"/>
              </a:ext>
            </a:extLst>
          </p:cNvPr>
          <p:cNvCxnSpPr>
            <a:cxnSpLocks/>
          </p:cNvCxnSpPr>
          <p:nvPr/>
        </p:nvCxnSpPr>
        <p:spPr>
          <a:xfrm flipV="1">
            <a:off x="11258814" y="3357752"/>
            <a:ext cx="0" cy="118066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Curved Down 57">
            <a:extLst>
              <a:ext uri="{FF2B5EF4-FFF2-40B4-BE49-F238E27FC236}">
                <a16:creationId xmlns:a16="http://schemas.microsoft.com/office/drawing/2014/main" id="{923459E8-A3E3-4ED1-B604-11FA5C6A6796}"/>
              </a:ext>
            </a:extLst>
          </p:cNvPr>
          <p:cNvSpPr/>
          <p:nvPr/>
        </p:nvSpPr>
        <p:spPr>
          <a:xfrm rot="1682052" flipH="1">
            <a:off x="11038264" y="2860186"/>
            <a:ext cx="386403" cy="225080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E21C0A9-985A-4FE5-B6CA-6B91C7BDF9F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88659" y="3144838"/>
            <a:ext cx="754665" cy="47715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0ED70A3-1DB8-46C6-B835-A17F8F81A07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0005972" y="3679585"/>
            <a:ext cx="223328" cy="22194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C53DDC9-7ABD-430E-927D-E1F73ADFE7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76310" y="4047429"/>
            <a:ext cx="462221" cy="269951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6EE9ADE-0272-4FCF-A438-A9555AA88E66}"/>
              </a:ext>
            </a:extLst>
          </p:cNvPr>
          <p:cNvCxnSpPr>
            <a:cxnSpLocks/>
          </p:cNvCxnSpPr>
          <p:nvPr/>
        </p:nvCxnSpPr>
        <p:spPr>
          <a:xfrm rot="10800000">
            <a:off x="9326574" y="3955966"/>
            <a:ext cx="511860" cy="32874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E83D0EF-54D5-4756-85D5-56B4E6F506EF}"/>
              </a:ext>
            </a:extLst>
          </p:cNvPr>
          <p:cNvCxnSpPr>
            <a:cxnSpLocks/>
          </p:cNvCxnSpPr>
          <p:nvPr/>
        </p:nvCxnSpPr>
        <p:spPr>
          <a:xfrm flipV="1">
            <a:off x="9301423" y="3496057"/>
            <a:ext cx="0" cy="378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3F551D9-F098-4A5C-A50E-24A6E3AD92F1}"/>
              </a:ext>
            </a:extLst>
          </p:cNvPr>
          <p:cNvSpPr txBox="1"/>
          <p:nvPr/>
        </p:nvSpPr>
        <p:spPr>
          <a:xfrm>
            <a:off x="8540496" y="5731531"/>
            <a:ext cx="3863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Detailed Balance</a:t>
            </a:r>
            <a:endParaRPr lang="en-C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three:</a:t>
            </a:r>
            <a:br>
              <a:rPr lang="en-US" dirty="0"/>
            </a:br>
            <a:r>
              <a:rPr lang="en-US" sz="4200" dirty="0"/>
              <a:t>What is detailed balance?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5A700"/>
                </a:solidFill>
              </a:rPr>
              <a:t>a</a:t>
            </a:r>
          </a:p>
        </p:txBody>
      </p: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09E7971B-15CC-4F0E-A58B-8BFAA1D0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5" name="Graphic 4" descr="Scales of justice outline">
            <a:extLst>
              <a:ext uri="{FF2B5EF4-FFF2-40B4-BE49-F238E27FC236}">
                <a16:creationId xmlns:a16="http://schemas.microsoft.com/office/drawing/2014/main" id="{81205CCD-949A-476C-A4C1-5C9A5943C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3437" y="2440764"/>
            <a:ext cx="1976472" cy="19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448663" cy="4693702"/>
          </a:xfrm>
        </p:spPr>
        <p:txBody>
          <a:bodyPr>
            <a:normAutofit/>
          </a:bodyPr>
          <a:lstStyle/>
          <a:p>
            <a:r>
              <a:rPr lang="en-US" sz="2400" dirty="0"/>
              <a:t>Often called </a:t>
            </a:r>
            <a:r>
              <a:rPr lang="en-US" sz="2400" b="1" i="1" dirty="0">
                <a:solidFill>
                  <a:srgbClr val="F5A700"/>
                </a:solidFill>
              </a:rPr>
              <a:t>microscopic reversibility</a:t>
            </a:r>
          </a:p>
          <a:p>
            <a:r>
              <a:rPr lang="en-US" sz="2400" dirty="0"/>
              <a:t>Scheme must sample the system’s phase space and generate configurations distributed according to </a:t>
            </a:r>
            <a:r>
              <a:rPr lang="en-US" sz="2400" i="1" dirty="0"/>
              <a:t>the ensemble probability distribution</a:t>
            </a:r>
          </a:p>
          <a:p>
            <a:pPr marL="228600" lvl="1"/>
            <a:r>
              <a:rPr lang="en-US" sz="2400" dirty="0"/>
              <a:t>Consider two MC states </a:t>
            </a:r>
            <a:r>
              <a:rPr lang="en-US" sz="2400" i="1" dirty="0" err="1"/>
              <a:t>i</a:t>
            </a:r>
            <a:r>
              <a:rPr lang="en-US" sz="2400" dirty="0"/>
              <a:t> &amp; </a:t>
            </a:r>
            <a:r>
              <a:rPr lang="en-US" sz="2400" i="1" dirty="0"/>
              <a:t>j</a:t>
            </a:r>
            <a:r>
              <a:rPr lang="en-US" sz="2400" dirty="0"/>
              <a:t> at equilibrium, separated by a single </a:t>
            </a:r>
            <a:r>
              <a:rPr lang="en-US" sz="2400" i="1" dirty="0"/>
              <a:t>random displacement</a:t>
            </a:r>
            <a:r>
              <a:rPr lang="en-US" sz="2400" dirty="0"/>
              <a:t> or a </a:t>
            </a:r>
            <a:r>
              <a:rPr lang="en-US" sz="2400" i="1" dirty="0"/>
              <a:t>series of random MC moves</a:t>
            </a:r>
          </a:p>
          <a:p>
            <a:pPr marL="228600" lvl="1"/>
            <a:endParaRPr lang="en-US" sz="2400" dirty="0"/>
          </a:p>
          <a:p>
            <a:pPr marL="228600" lvl="1"/>
            <a:r>
              <a:rPr lang="en-US" sz="2400" dirty="0"/>
              <a:t>Detailed balance requires that </a:t>
            </a:r>
            <a:r>
              <a:rPr lang="en-US" sz="2400" b="1" i="1" dirty="0">
                <a:solidFill>
                  <a:srgbClr val="F5A700"/>
                </a:solidFill>
              </a:rPr>
              <a:t>transitions</a:t>
            </a:r>
            <a:r>
              <a:rPr lang="en-US" sz="2400" dirty="0"/>
              <a:t> between these two states </a:t>
            </a:r>
            <a:r>
              <a:rPr lang="en-US" sz="2400" b="1" dirty="0">
                <a:solidFill>
                  <a:srgbClr val="F5A700"/>
                </a:solidFill>
              </a:rPr>
              <a:t>must occur in a way that maintains the equilibrium ratio: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Balance—Origins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096F7C-3B3D-4E3C-AC72-FE1B64676C5B}"/>
                  </a:ext>
                </a:extLst>
              </p:cNvPr>
              <p:cNvSpPr txBox="1"/>
              <p:nvPr/>
            </p:nvSpPr>
            <p:spPr>
              <a:xfrm>
                <a:off x="1942651" y="6093916"/>
                <a:ext cx="83066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)∕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(−[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)]∕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096F7C-3B3D-4E3C-AC72-FE1B6467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651" y="6093916"/>
                <a:ext cx="8306698" cy="430887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6DAC30-64C5-41CF-8612-201E4A3CF58A}"/>
                  </a:ext>
                </a:extLst>
              </p:cNvPr>
              <p:cNvSpPr txBox="1"/>
              <p:nvPr/>
            </p:nvSpPr>
            <p:spPr>
              <a:xfrm>
                <a:off x="3450436" y="4534274"/>
                <a:ext cx="52911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𝑆𝑡𝑎𝑡𝑒</m:t>
                      </m:r>
                      <m:d>
                        <m:dPr>
                          <m:ctrlPr>
                            <a:rPr lang="en-CA" sz="2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CA" sz="2800" i="1" smtClean="0">
                          <a:latin typeface="Cambria Math" panose="02040503050406030204" pitchFamily="18" charset="0"/>
                        </a:rPr>
                        <m:t>⇄</m:t>
                      </m:r>
                      <m:r>
                        <a:rPr lang="en-CA" sz="2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⇄</m:t>
                      </m:r>
                      <m:r>
                        <a:rPr lang="en-CA" sz="2800" b="0" i="1" baseline="-2500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𝑆𝑡𝑎𝑡𝑒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6DAC30-64C5-41CF-8612-201E4A3CF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436" y="4534274"/>
                <a:ext cx="5291127" cy="430887"/>
              </a:xfrm>
              <a:prstGeom prst="rect">
                <a:avLst/>
              </a:prstGeom>
              <a:blipFill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3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448663" cy="4693702"/>
          </a:xfrm>
        </p:spPr>
        <p:txBody>
          <a:bodyPr>
            <a:normAutofit/>
          </a:bodyPr>
          <a:lstStyle/>
          <a:p>
            <a:pPr marL="228600" lvl="1"/>
            <a:r>
              <a:rPr lang="en-US" sz="2400" i="1" dirty="0"/>
              <a:t>Transition probability</a:t>
            </a:r>
            <a:r>
              <a:rPr lang="en-US" sz="2400" dirty="0"/>
              <a:t> in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forward (𝜋[{r}</a:t>
            </a:r>
            <a:r>
              <a:rPr lang="en-US" sz="2400" b="1" baseline="-25000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→ {r}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])</a:t>
            </a:r>
            <a:r>
              <a:rPr lang="en-US" sz="2400" dirty="0"/>
              <a:t> &amp;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reverse (𝜋[{r}</a:t>
            </a:r>
            <a:r>
              <a:rPr lang="en-US" sz="2400" b="1" baseline="-25000" dirty="0">
                <a:solidFill>
                  <a:schemeClr val="accent4">
                    <a:lumMod val="75000"/>
                  </a:schemeClr>
                </a:solidFill>
              </a:rPr>
              <a:t>j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→{r}</a:t>
            </a:r>
            <a:r>
              <a:rPr lang="en-US" sz="2400" b="1" baseline="-25000" dirty="0" err="1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])</a:t>
            </a:r>
            <a:r>
              <a:rPr lang="en-US" sz="2400" dirty="0"/>
              <a:t> processes at equilibrium should result in </a:t>
            </a:r>
            <a:r>
              <a:rPr lang="en-US" sz="2400" i="1" dirty="0"/>
              <a:t>no flow</a:t>
            </a:r>
            <a:r>
              <a:rPr lang="en-US" sz="2400" dirty="0"/>
              <a:t> between configurations:</a:t>
            </a:r>
          </a:p>
          <a:p>
            <a:pPr marL="228600" lvl="1"/>
            <a:endParaRPr lang="en-US" sz="2400" dirty="0"/>
          </a:p>
          <a:p>
            <a:pPr marL="228600" lvl="1"/>
            <a:endParaRPr lang="en-US" sz="1200" dirty="0"/>
          </a:p>
          <a:p>
            <a:pPr marL="228600" lvl="1"/>
            <a:r>
              <a:rPr lang="en-US" sz="2400" i="1" dirty="0"/>
              <a:t>Transition Probability</a:t>
            </a:r>
            <a:r>
              <a:rPr lang="en-US" sz="2400" dirty="0"/>
              <a:t> can be further decomposed into the product of the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transition matrix </a:t>
            </a:r>
            <a:r>
              <a:rPr lang="en-US" sz="2400" dirty="0"/>
              <a:t>&amp; acceptance rates</a:t>
            </a:r>
            <a:endParaRPr lang="en-US" sz="2400" i="1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Balance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3F6E4-F2CE-42C1-B87D-44659157492B}"/>
                  </a:ext>
                </a:extLst>
              </p:cNvPr>
              <p:cNvSpPr txBox="1"/>
              <p:nvPr/>
            </p:nvSpPr>
            <p:spPr>
              <a:xfrm>
                <a:off x="2112128" y="3290453"/>
                <a:ext cx="755719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CA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1" baseline="-250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CA" sz="2800" b="1" i="1" baseline="-25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1" baseline="-250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→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1" baseline="-2500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CA" sz="2800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1" baseline="-2500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CA" sz="2800" b="1" i="1" baseline="-250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[{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b="1" i="1" baseline="-25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→ {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b="1" i="1" baseline="-2500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2800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3F6E4-F2CE-42C1-B87D-446591574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28" y="3290453"/>
                <a:ext cx="7557197" cy="430887"/>
              </a:xfrm>
              <a:prstGeom prst="rect">
                <a:avLst/>
              </a:prstGeom>
              <a:blipFill>
                <a:blip r:embed="rId4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9A6402-5E49-4FD2-A0D2-D45D9A464FD2}"/>
                  </a:ext>
                </a:extLst>
              </p:cNvPr>
              <p:cNvSpPr txBox="1"/>
              <p:nvPr/>
            </p:nvSpPr>
            <p:spPr>
              <a:xfrm>
                <a:off x="1966126" y="4995055"/>
                <a:ext cx="7849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 →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CA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CA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0" baseline="-25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en-CA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→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CA" sz="28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8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800" b="1" i="1" baseline="-2500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CA" sz="2800" b="1" i="1" baseline="-2500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𝐴𝑐𝑐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[{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 → 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9A6402-5E49-4FD2-A0D2-D45D9A46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126" y="4995055"/>
                <a:ext cx="7849200" cy="430887"/>
              </a:xfrm>
              <a:prstGeom prst="rect">
                <a:avLst/>
              </a:prstGeom>
              <a:blipFill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AEFCD3-708C-4ACA-87C9-6FDCF2C55175}"/>
              </a:ext>
            </a:extLst>
          </p:cNvPr>
          <p:cNvSpPr txBox="1"/>
          <p:nvPr/>
        </p:nvSpPr>
        <p:spPr>
          <a:xfrm>
            <a:off x="699796" y="5905424"/>
            <a:ext cx="10583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Relates to probability of generating a random transition that takes the system from {r}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 to {r}</a:t>
            </a:r>
            <a:r>
              <a:rPr lang="en-US" sz="2400" b="1" baseline="-25000" dirty="0">
                <a:solidFill>
                  <a:schemeClr val="accent3">
                    <a:lumMod val="75000"/>
                  </a:schemeClr>
                </a:solidFill>
              </a:rPr>
              <a:t>j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DE2B68-B4C7-4ACD-BD6F-E44DAB5D635C}"/>
              </a:ext>
            </a:extLst>
          </p:cNvPr>
          <p:cNvCxnSpPr>
            <a:cxnSpLocks/>
          </p:cNvCxnSpPr>
          <p:nvPr/>
        </p:nvCxnSpPr>
        <p:spPr>
          <a:xfrm flipV="1">
            <a:off x="4460033" y="5561045"/>
            <a:ext cx="587828" cy="34437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149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392680" cy="46937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5A700"/>
                </a:solidFill>
              </a:rPr>
              <a:t>Random numbers 𝜁</a:t>
            </a:r>
            <a:r>
              <a:rPr lang="en-US" sz="2400" b="1" baseline="-25000" dirty="0">
                <a:solidFill>
                  <a:srgbClr val="F5A700"/>
                </a:solidFill>
              </a:rPr>
              <a:t>forward</a:t>
            </a:r>
            <a:r>
              <a:rPr lang="en-US" sz="2400" b="1" dirty="0">
                <a:solidFill>
                  <a:srgbClr val="F5A700"/>
                </a:solidFill>
              </a:rPr>
              <a:t> that transition 𝑆𝑡𝑎𝑡𝑒({𝑟}</a:t>
            </a:r>
            <a:r>
              <a:rPr lang="en-US" sz="2400" b="1" baseline="-25000" dirty="0">
                <a:solidFill>
                  <a:srgbClr val="F5A700"/>
                </a:solidFill>
              </a:rPr>
              <a:t>𝑖</a:t>
            </a:r>
            <a:r>
              <a:rPr lang="en-US" sz="2400" b="1" dirty="0">
                <a:solidFill>
                  <a:srgbClr val="F5A700"/>
                </a:solidFill>
              </a:rPr>
              <a:t>)⇄</a:t>
            </a:r>
            <a:r>
              <a:rPr lang="en-US" sz="2400" b="1" baseline="-25000" dirty="0">
                <a:solidFill>
                  <a:srgbClr val="F5A700"/>
                </a:solidFill>
              </a:rPr>
              <a:t>1</a:t>
            </a:r>
            <a:r>
              <a:rPr lang="en-US" sz="2400" b="1" dirty="0">
                <a:solidFill>
                  <a:srgbClr val="F5A700"/>
                </a:solidFill>
              </a:rPr>
              <a:t>…⇄</a:t>
            </a:r>
            <a:r>
              <a:rPr lang="en-US" sz="2400" b="1" baseline="-25000" dirty="0">
                <a:solidFill>
                  <a:srgbClr val="F5A700"/>
                </a:solidFill>
              </a:rPr>
              <a:t>𝑁</a:t>
            </a:r>
            <a:r>
              <a:rPr lang="en-US" sz="2400" b="1" dirty="0">
                <a:solidFill>
                  <a:srgbClr val="F5A700"/>
                </a:solidFill>
              </a:rPr>
              <a:t> 𝑆𝑡𝑎𝑡𝑒({𝑟}</a:t>
            </a:r>
            <a:r>
              <a:rPr lang="en-US" sz="2400" b="1" baseline="-25000" dirty="0">
                <a:solidFill>
                  <a:srgbClr val="F5A700"/>
                </a:solidFill>
              </a:rPr>
              <a:t>𝑗</a:t>
            </a:r>
            <a:r>
              <a:rPr lang="en-US" sz="2400" b="1" dirty="0">
                <a:solidFill>
                  <a:srgbClr val="F5A700"/>
                </a:solidFill>
              </a:rPr>
              <a:t>) must be as probable as the random numbers 𝜁</a:t>
            </a:r>
            <a:r>
              <a:rPr lang="en-US" sz="2400" b="1" baseline="-25000" dirty="0">
                <a:solidFill>
                  <a:srgbClr val="F5A700"/>
                </a:solidFill>
              </a:rPr>
              <a:t>reverse</a:t>
            </a:r>
            <a:endParaRPr lang="en-US" sz="2400" b="1" dirty="0">
              <a:solidFill>
                <a:srgbClr val="F5A700"/>
              </a:solidFill>
            </a:endParaRPr>
          </a:p>
          <a:p>
            <a:pPr marL="228600" lvl="1"/>
            <a:r>
              <a:rPr lang="en-US" sz="2400" dirty="0"/>
              <a:t>Limits choice in the MC schemes (e.g., move choices/magnitude, evolution of routine mid-simulation)</a:t>
            </a:r>
          </a:p>
          <a:p>
            <a:pPr marL="228600" lvl="1"/>
            <a:r>
              <a:rPr lang="en-US" sz="2400" dirty="0"/>
              <a:t>Transitions (single or multi-step) &amp; MC routines must be designed to be equally </a:t>
            </a:r>
            <a:r>
              <a:rPr lang="en-US" sz="2400" i="1" dirty="0"/>
              <a:t>mobile</a:t>
            </a:r>
            <a:r>
              <a:rPr lang="en-US" sz="2400" dirty="0"/>
              <a:t>:</a:t>
            </a:r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Balance—Outcomes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977F38-C3D6-4506-894A-D605BE20977C}"/>
                  </a:ext>
                </a:extLst>
              </p:cNvPr>
              <p:cNvSpPr txBox="1"/>
              <p:nvPr/>
            </p:nvSpPr>
            <p:spPr>
              <a:xfrm>
                <a:off x="1769581" y="4604715"/>
                <a:ext cx="10708973" cy="898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𝐴𝑐𝑐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 → 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𝐴𝑐𝑐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 → 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2800"/>
                            <m:t> </m:t>
                          </m:r>
                        </m:den>
                      </m:f>
                      <m:r>
                        <a:rPr lang="en-CA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2800"/>
                            <m:t> 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2800" i="1" baseline="-2500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2800"/>
                            <m:t> </m:t>
                          </m:r>
                        </m:den>
                      </m:f>
                      <m:r>
                        <a:rPr lang="en-CA" sz="28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(−[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 − 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2800" i="1" baseline="-2500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)]∕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977F38-C3D6-4506-894A-D605BE209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581" y="4604715"/>
                <a:ext cx="10708973" cy="898836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538B5-CA92-498A-8A57-F45A03742BAA}"/>
                  </a:ext>
                </a:extLst>
              </p:cNvPr>
              <p:cNvSpPr txBox="1"/>
              <p:nvPr/>
            </p:nvSpPr>
            <p:spPr>
              <a:xfrm>
                <a:off x="2178862" y="5548188"/>
                <a:ext cx="9324934" cy="10273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smtClean="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𝑨𝒄𝒄</m:t>
                      </m:r>
                      <m:r>
                        <a:rPr lang="en-CA" sz="3200" b="1" i="1" smtClean="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3200" b="1" i="1" smtClean="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3200" b="1" i="1" smtClean="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3200" b="1" i="1" baseline="-2500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 → {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3200" b="1" i="1" baseline="-2500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f>
                        <m:fPr>
                          <m:ctrlPr>
                            <a:rPr lang="en-CA" sz="3200" b="1" i="1" smtClean="0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3200" b="1" i="1" baseline="-25000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CA" sz="3200" b="1">
                              <a:solidFill>
                                <a:srgbClr val="F5A7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CA" sz="3200" b="1" i="1" baseline="-25000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CA" sz="3200" b="1" i="1">
                              <a:solidFill>
                                <a:srgbClr val="F5A7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𝑨𝒄𝒄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({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3200" b="1" i="1" baseline="-2500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CA" sz="3200" b="1" i="1" baseline="-2500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 → {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CA" sz="3200" b="1" i="1" baseline="-25000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CA" sz="3200" b="1" i="1">
                          <a:solidFill>
                            <a:srgbClr val="F5A7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b="1" dirty="0">
                  <a:solidFill>
                    <a:srgbClr val="F5A7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B538B5-CA92-498A-8A57-F45A03742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62" y="5548188"/>
                <a:ext cx="9324934" cy="1027333"/>
              </a:xfrm>
              <a:prstGeom prst="rect">
                <a:avLst/>
              </a:prstGeom>
              <a:blipFill>
                <a:blip r:embed="rId5"/>
                <a:stretch>
                  <a:fillRect b="-53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E7FF3A-7CA3-45FA-ACB1-DF0D4418EC40}"/>
              </a:ext>
            </a:extLst>
          </p:cNvPr>
          <p:cNvSpPr txBox="1"/>
          <p:nvPr/>
        </p:nvSpPr>
        <p:spPr>
          <a:xfrm>
            <a:off x="351453" y="5548188"/>
            <a:ext cx="29049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5A700"/>
                </a:solidFill>
              </a:rPr>
              <a:t>Condition of Microscopic Reversibility                   (or Detailed balance)</a:t>
            </a:r>
          </a:p>
        </p:txBody>
      </p:sp>
    </p:spTree>
    <p:extLst>
      <p:ext uri="{BB962C8B-B14F-4D97-AF65-F5344CB8AC3E}">
        <p14:creationId xmlns:p14="http://schemas.microsoft.com/office/powerpoint/2010/main" val="94889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448663" cy="4693702"/>
          </a:xfrm>
        </p:spPr>
        <p:txBody>
          <a:bodyPr>
            <a:normAutofit/>
          </a:bodyPr>
          <a:lstStyle/>
          <a:p>
            <a:pPr marL="228600" lvl="1"/>
            <a:r>
              <a:rPr lang="en-US" sz="2400" i="1" dirty="0"/>
              <a:t>Consider the following examples</a:t>
            </a:r>
            <a:r>
              <a:rPr lang="en-US" sz="2400" dirty="0"/>
              <a:t> </a:t>
            </a:r>
            <a:r>
              <a:rPr lang="en-US" sz="2400" i="1" dirty="0"/>
              <a:t>and</a:t>
            </a:r>
            <a:r>
              <a:rPr lang="en-US" sz="2400" dirty="0"/>
              <a:t> </a:t>
            </a:r>
            <a:r>
              <a:rPr lang="en-US" sz="2400" i="1" dirty="0"/>
              <a:t>determine if they obey detailed balance</a:t>
            </a:r>
            <a:endParaRPr lang="en-US" sz="1200" dirty="0"/>
          </a:p>
          <a:p>
            <a:pPr marL="457200" lvl="1" indent="-457200">
              <a:buFont typeface="+mj-lt"/>
              <a:buAutoNum type="arabicPeriod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Molecule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A undergoes series of translations &amp; rotations: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(Detailed) Balance?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52BB14-C743-4AE9-A639-9355569DFC64}"/>
              </a:ext>
            </a:extLst>
          </p:cNvPr>
          <p:cNvGrpSpPr/>
          <p:nvPr/>
        </p:nvGrpSpPr>
        <p:grpSpPr>
          <a:xfrm>
            <a:off x="4851377" y="3429000"/>
            <a:ext cx="2834213" cy="2834213"/>
            <a:chOff x="9084814" y="2327993"/>
            <a:chExt cx="1624774" cy="162477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8A2BDC4-70BF-45FE-9DB1-B916831EA3C8}"/>
                </a:ext>
              </a:extLst>
            </p:cNvPr>
            <p:cNvGrpSpPr/>
            <p:nvPr/>
          </p:nvGrpSpPr>
          <p:grpSpPr>
            <a:xfrm>
              <a:off x="9084814" y="2327993"/>
              <a:ext cx="1624774" cy="1624774"/>
              <a:chOff x="9829237" y="2360625"/>
              <a:chExt cx="1624774" cy="16247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6D920B-1738-4F2D-B4D6-BD820924725E}"/>
                  </a:ext>
                </a:extLst>
              </p:cNvPr>
              <p:cNvSpPr/>
              <p:nvPr/>
            </p:nvSpPr>
            <p:spPr>
              <a:xfrm>
                <a:off x="9829237" y="2360625"/>
                <a:ext cx="1624774" cy="16247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9CC998-45C4-4C4C-9509-0338FB13638E}"/>
                  </a:ext>
                </a:extLst>
              </p:cNvPr>
              <p:cNvSpPr/>
              <p:nvPr/>
            </p:nvSpPr>
            <p:spPr>
              <a:xfrm>
                <a:off x="10072372" y="2577668"/>
                <a:ext cx="189841" cy="189841"/>
              </a:xfrm>
              <a:prstGeom prst="ellipse">
                <a:avLst/>
              </a:prstGeom>
              <a:solidFill>
                <a:srgbClr val="F5A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FEA3E1E-B1DF-4AE6-B69A-10E0E92CF395}"/>
                </a:ext>
              </a:extLst>
            </p:cNvPr>
            <p:cNvCxnSpPr>
              <a:cxnSpLocks/>
              <a:stCxn id="13" idx="4"/>
            </p:cNvCxnSpPr>
            <p:nvPr/>
          </p:nvCxnSpPr>
          <p:spPr>
            <a:xfrm>
              <a:off x="9422869" y="2734877"/>
              <a:ext cx="0" cy="217043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7FE1DD4-C9AF-43E2-B714-84DFD9C09194}"/>
              </a:ext>
            </a:extLst>
          </p:cNvPr>
          <p:cNvSpPr txBox="1"/>
          <p:nvPr/>
        </p:nvSpPr>
        <p:spPr>
          <a:xfrm>
            <a:off x="5542349" y="3457213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old</a:t>
            </a:r>
            <a:endParaRPr lang="en-C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8CD025-3D1C-43E5-AD74-D059A49ACA18}"/>
              </a:ext>
            </a:extLst>
          </p:cNvPr>
          <p:cNvSpPr txBox="1"/>
          <p:nvPr/>
        </p:nvSpPr>
        <p:spPr>
          <a:xfrm>
            <a:off x="6598061" y="5412580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new</a:t>
            </a:r>
            <a:endParaRPr lang="en-CA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9C8649-966C-4D1B-B357-9616E2177FE0}"/>
              </a:ext>
            </a:extLst>
          </p:cNvPr>
          <p:cNvCxnSpPr>
            <a:cxnSpLocks/>
          </p:cNvCxnSpPr>
          <p:nvPr/>
        </p:nvCxnSpPr>
        <p:spPr>
          <a:xfrm>
            <a:off x="5441071" y="4517362"/>
            <a:ext cx="511860" cy="32874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A83DEF-6568-4C5A-B622-98EC4B23C5F0}"/>
              </a:ext>
            </a:extLst>
          </p:cNvPr>
          <p:cNvCxnSpPr>
            <a:cxnSpLocks/>
          </p:cNvCxnSpPr>
          <p:nvPr/>
        </p:nvCxnSpPr>
        <p:spPr>
          <a:xfrm flipV="1">
            <a:off x="5919378" y="4555155"/>
            <a:ext cx="462221" cy="2699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F276E1-0DFE-4DAC-B4EE-019F2AE92CCF}"/>
              </a:ext>
            </a:extLst>
          </p:cNvPr>
          <p:cNvCxnSpPr>
            <a:cxnSpLocks/>
          </p:cNvCxnSpPr>
          <p:nvPr/>
        </p:nvCxnSpPr>
        <p:spPr>
          <a:xfrm flipH="1" flipV="1">
            <a:off x="6150488" y="4328060"/>
            <a:ext cx="223328" cy="22194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45182E6-DA6C-4235-BCE4-F844FED3FDC4}"/>
              </a:ext>
            </a:extLst>
          </p:cNvPr>
          <p:cNvCxnSpPr>
            <a:cxnSpLocks/>
          </p:cNvCxnSpPr>
          <p:nvPr/>
        </p:nvCxnSpPr>
        <p:spPr>
          <a:xfrm flipV="1">
            <a:off x="6163374" y="3877347"/>
            <a:ext cx="754665" cy="47715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875EB5-F14B-4FD7-B4BD-BDC941D7B5F3}"/>
              </a:ext>
            </a:extLst>
          </p:cNvPr>
          <p:cNvCxnSpPr>
            <a:cxnSpLocks/>
          </p:cNvCxnSpPr>
          <p:nvPr/>
        </p:nvCxnSpPr>
        <p:spPr>
          <a:xfrm>
            <a:off x="7053943" y="3973181"/>
            <a:ext cx="0" cy="118066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3CB717E5-70C5-406F-B95E-52CACA6D3458}"/>
              </a:ext>
            </a:extLst>
          </p:cNvPr>
          <p:cNvSpPr/>
          <p:nvPr/>
        </p:nvSpPr>
        <p:spPr>
          <a:xfrm rot="1762754">
            <a:off x="6895117" y="3695064"/>
            <a:ext cx="386403" cy="22508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6BC55-AEFA-465D-A7EA-18EDE5DC2CF5}"/>
              </a:ext>
            </a:extLst>
          </p:cNvPr>
          <p:cNvSpPr/>
          <p:nvPr/>
        </p:nvSpPr>
        <p:spPr>
          <a:xfrm>
            <a:off x="6912387" y="5190615"/>
            <a:ext cx="331154" cy="331154"/>
          </a:xfrm>
          <a:prstGeom prst="ellipse">
            <a:avLst/>
          </a:prstGeom>
          <a:solidFill>
            <a:srgbClr val="F5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F4E35B1A-0C85-4734-942F-9429098B1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7298" y="3891139"/>
            <a:ext cx="1979145" cy="19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448663" cy="4693702"/>
          </a:xfrm>
        </p:spPr>
        <p:txBody>
          <a:bodyPr>
            <a:normAutofit/>
          </a:bodyPr>
          <a:lstStyle/>
          <a:p>
            <a:pPr marL="228600" lvl="1"/>
            <a:r>
              <a:rPr lang="en-US" sz="2400" i="1" dirty="0"/>
              <a:t>Consider the following examples</a:t>
            </a:r>
            <a:r>
              <a:rPr lang="en-US" sz="2400" dirty="0"/>
              <a:t> </a:t>
            </a:r>
            <a:r>
              <a:rPr lang="en-US" sz="2400" i="1" dirty="0"/>
              <a:t>and</a:t>
            </a:r>
            <a:r>
              <a:rPr lang="en-US" sz="2400" dirty="0"/>
              <a:t> </a:t>
            </a:r>
            <a:r>
              <a:rPr lang="en-US" sz="2400" i="1" dirty="0"/>
              <a:t>determine if they obey detailed balance</a:t>
            </a:r>
            <a:endParaRPr lang="en-US" sz="1200" dirty="0"/>
          </a:p>
          <a:p>
            <a:pPr marL="457200" lvl="1" indent="-457200">
              <a:buFont typeface="+mj-lt"/>
              <a:buAutoNum type="arabicPeriod" startAt="2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Molecule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B is translated in increments of 0.5 Å, then the translation increments are changed to 0.1 Å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  <a:p>
            <a:endParaRPr lang="en-US" sz="1200" dirty="0"/>
          </a:p>
        </p:txBody>
      </p:sp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66743E8B-A276-4DAE-921E-8A055979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298" y="4328145"/>
            <a:ext cx="1979145" cy="1979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(Detailed) Balance?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F1D5B-8DEF-4515-A6CE-0B8FED6651AD}"/>
              </a:ext>
            </a:extLst>
          </p:cNvPr>
          <p:cNvGrpSpPr/>
          <p:nvPr/>
        </p:nvGrpSpPr>
        <p:grpSpPr>
          <a:xfrm>
            <a:off x="4842046" y="3792893"/>
            <a:ext cx="2834213" cy="2834213"/>
            <a:chOff x="9084814" y="2327993"/>
            <a:chExt cx="1624774" cy="162477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F686F9-8D54-46AB-8132-C9ECE13B15DC}"/>
                </a:ext>
              </a:extLst>
            </p:cNvPr>
            <p:cNvGrpSpPr/>
            <p:nvPr/>
          </p:nvGrpSpPr>
          <p:grpSpPr>
            <a:xfrm>
              <a:off x="9084814" y="2327993"/>
              <a:ext cx="1624774" cy="1624774"/>
              <a:chOff x="9829237" y="2360625"/>
              <a:chExt cx="1624774" cy="162477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9181D7-628D-4B62-A9A1-1EFFC1B667C7}"/>
                  </a:ext>
                </a:extLst>
              </p:cNvPr>
              <p:cNvSpPr/>
              <p:nvPr/>
            </p:nvSpPr>
            <p:spPr>
              <a:xfrm>
                <a:off x="9829237" y="2360625"/>
                <a:ext cx="1624774" cy="162477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3C269FD-4AEB-4134-AB09-E6B4348AA608}"/>
                  </a:ext>
                </a:extLst>
              </p:cNvPr>
              <p:cNvSpPr/>
              <p:nvPr/>
            </p:nvSpPr>
            <p:spPr>
              <a:xfrm>
                <a:off x="10072372" y="2577668"/>
                <a:ext cx="189841" cy="189841"/>
              </a:xfrm>
              <a:prstGeom prst="ellipse">
                <a:avLst/>
              </a:prstGeom>
              <a:solidFill>
                <a:srgbClr val="F5A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E9B123-43A7-478B-9B4B-F2A5956EDAB4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9422869" y="2734877"/>
              <a:ext cx="1" cy="249993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D14DDC4-1504-4AE5-A70B-4E4BE04845F9}"/>
              </a:ext>
            </a:extLst>
          </p:cNvPr>
          <p:cNvSpPr txBox="1"/>
          <p:nvPr/>
        </p:nvSpPr>
        <p:spPr>
          <a:xfrm>
            <a:off x="5533018" y="3821106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old</a:t>
            </a:r>
            <a:endParaRPr lang="en-CA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77739D-893B-4CB3-9762-D7CB177FEA40}"/>
              </a:ext>
            </a:extLst>
          </p:cNvPr>
          <p:cNvSpPr txBox="1"/>
          <p:nvPr/>
        </p:nvSpPr>
        <p:spPr>
          <a:xfrm>
            <a:off x="6570229" y="4710639"/>
            <a:ext cx="1186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{r}</a:t>
            </a:r>
            <a:r>
              <a:rPr lang="en-US" sz="2400" baseline="-25000" dirty="0"/>
              <a:t>new</a:t>
            </a:r>
            <a:endParaRPr lang="en-CA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0CE79C-FE27-4F75-ABF1-DDBBE8B3AD9F}"/>
              </a:ext>
            </a:extLst>
          </p:cNvPr>
          <p:cNvSpPr/>
          <p:nvPr/>
        </p:nvSpPr>
        <p:spPr>
          <a:xfrm>
            <a:off x="6714587" y="4448772"/>
            <a:ext cx="331154" cy="331154"/>
          </a:xfrm>
          <a:prstGeom prst="ellipse">
            <a:avLst/>
          </a:prstGeom>
          <a:solidFill>
            <a:srgbClr val="F5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E30871-7B77-4704-A38D-DC4DF18F7335}"/>
              </a:ext>
            </a:extLst>
          </p:cNvPr>
          <p:cNvCxnSpPr>
            <a:cxnSpLocks/>
          </p:cNvCxnSpPr>
          <p:nvPr/>
        </p:nvCxnSpPr>
        <p:spPr>
          <a:xfrm>
            <a:off x="5431740" y="4919602"/>
            <a:ext cx="334578" cy="36000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F7E832-FEC8-46CA-8147-3FAB5030432D}"/>
              </a:ext>
            </a:extLst>
          </p:cNvPr>
          <p:cNvCxnSpPr>
            <a:cxnSpLocks/>
          </p:cNvCxnSpPr>
          <p:nvPr/>
        </p:nvCxnSpPr>
        <p:spPr>
          <a:xfrm flipV="1">
            <a:off x="5779994" y="4938732"/>
            <a:ext cx="392204" cy="34087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E35A60-19D6-40D5-94E4-BD031EE7DA6E}"/>
              </a:ext>
            </a:extLst>
          </p:cNvPr>
          <p:cNvSpPr txBox="1"/>
          <p:nvPr/>
        </p:nvSpPr>
        <p:spPr>
          <a:xfrm>
            <a:off x="1746080" y="4429964"/>
            <a:ext cx="2285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cs typeface="Calibri" panose="020F0502020204030204" pitchFamily="34" charset="0"/>
              </a:rPr>
              <a:t>→ </a:t>
            </a:r>
            <a:r>
              <a:rPr lang="el-GR" sz="2400" b="1" dirty="0">
                <a:latin typeface="+mj-lt"/>
                <a:cs typeface="Calibri" panose="020F0502020204030204" pitchFamily="34" charset="0"/>
              </a:rPr>
              <a:t>Δ</a:t>
            </a:r>
            <a:r>
              <a:rPr lang="en-CA" sz="2400" b="1" dirty="0">
                <a:latin typeface="+mj-lt"/>
                <a:cs typeface="Calibri" panose="020F0502020204030204" pitchFamily="34" charset="0"/>
              </a:rPr>
              <a:t>r = 0.5 </a:t>
            </a:r>
            <a:r>
              <a:rPr lang="en-US" sz="2400" b="1" dirty="0">
                <a:solidFill>
                  <a:schemeClr val="tx2"/>
                </a:solidFill>
              </a:rPr>
              <a:t>Å</a:t>
            </a:r>
            <a:endParaRPr lang="en-US" sz="2400" b="1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→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Δ</a:t>
            </a:r>
            <a:r>
              <a:rPr lang="en-CA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r = 0.1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Å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34657EF-F946-4188-B0C8-82F6A6D52ECC}"/>
              </a:ext>
            </a:extLst>
          </p:cNvPr>
          <p:cNvCxnSpPr>
            <a:cxnSpLocks/>
          </p:cNvCxnSpPr>
          <p:nvPr/>
        </p:nvCxnSpPr>
        <p:spPr>
          <a:xfrm flipV="1">
            <a:off x="6199632" y="4862751"/>
            <a:ext cx="214443" cy="568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1F4AB2-1BFB-4DE1-BBE6-8E073A7CAC63}"/>
              </a:ext>
            </a:extLst>
          </p:cNvPr>
          <p:cNvCxnSpPr>
            <a:cxnSpLocks/>
          </p:cNvCxnSpPr>
          <p:nvPr/>
        </p:nvCxnSpPr>
        <p:spPr>
          <a:xfrm flipV="1">
            <a:off x="6414075" y="4682657"/>
            <a:ext cx="98293" cy="21584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A1DFD6-A140-4B46-9444-C0EE106DB894}"/>
              </a:ext>
            </a:extLst>
          </p:cNvPr>
          <p:cNvCxnSpPr>
            <a:cxnSpLocks/>
          </p:cNvCxnSpPr>
          <p:nvPr/>
        </p:nvCxnSpPr>
        <p:spPr>
          <a:xfrm flipV="1">
            <a:off x="6500144" y="4645322"/>
            <a:ext cx="214443" cy="5685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E25746F-6CF6-42C4-95B1-DF81145B240C}"/>
              </a:ext>
            </a:extLst>
          </p:cNvPr>
          <p:cNvSpPr txBox="1"/>
          <p:nvPr/>
        </p:nvSpPr>
        <p:spPr>
          <a:xfrm>
            <a:off x="8107638" y="3291898"/>
            <a:ext cx="3962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Adjusting the translation and rotation increments breaks detailed balance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four:</a:t>
            </a:r>
            <a:br>
              <a:rPr lang="en-US" dirty="0"/>
            </a:br>
            <a:r>
              <a:rPr lang="en-US" sz="4200" dirty="0"/>
              <a:t>Is detailed balance necessary?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5A700"/>
                </a:solidFill>
              </a:rPr>
              <a:t>a</a:t>
            </a:r>
          </a:p>
        </p:txBody>
      </p: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09E7971B-15CC-4F0E-A58B-8BFAA1D0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7" name="Graphic 6" descr="Spinning Plates with solid fill">
            <a:extLst>
              <a:ext uri="{FF2B5EF4-FFF2-40B4-BE49-F238E27FC236}">
                <a16:creationId xmlns:a16="http://schemas.microsoft.com/office/drawing/2014/main" id="{E8606DA3-6CFE-4D41-A4C5-96CD7F2FC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0378" y="2351562"/>
            <a:ext cx="2154876" cy="21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8" y="2164298"/>
            <a:ext cx="8332238" cy="4693702"/>
          </a:xfrm>
        </p:spPr>
        <p:txBody>
          <a:bodyPr>
            <a:normAutofit/>
          </a:bodyPr>
          <a:lstStyle/>
          <a:p>
            <a:r>
              <a:rPr lang="en-US" sz="2400" dirty="0"/>
              <a:t>Arguments over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how strict MC routines should be on detailed balance</a:t>
            </a:r>
          </a:p>
          <a:p>
            <a:r>
              <a:rPr lang="en-US" sz="2400" b="1" i="1" dirty="0">
                <a:solidFill>
                  <a:srgbClr val="F5A700"/>
                </a:solidFill>
              </a:rPr>
              <a:t>Ergodicity + Detailed Balance </a:t>
            </a:r>
            <a:r>
              <a:rPr lang="en-US" sz="2400" dirty="0"/>
              <a:t>ensure that the algorithm correctly samples the desired </a:t>
            </a:r>
            <a:r>
              <a:rPr lang="en-US" sz="2400" i="1" dirty="0"/>
              <a:t>ensemble probability distribution</a:t>
            </a:r>
          </a:p>
          <a:p>
            <a:pPr marL="447675" lvl="2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Can this still be true with a looser version of these restraints?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28600" lvl="1"/>
            <a:r>
              <a:rPr lang="en-US" sz="2400" dirty="0"/>
              <a:t>System-dependent 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→ can it be more efficient to explore the phase space </a:t>
            </a:r>
            <a:r>
              <a:rPr lang="en-US" sz="2400" i="1" dirty="0">
                <a:latin typeface="+mj-lt"/>
                <a:cs typeface="Calibri" panose="020F0502020204030204" pitchFamily="34" charset="0"/>
              </a:rPr>
              <a:t>without detailed balance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?</a:t>
            </a:r>
            <a:endParaRPr lang="en-US" sz="2400" dirty="0">
              <a:latin typeface="+mj-lt"/>
            </a:endParaRPr>
          </a:p>
          <a:p>
            <a:pPr marL="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without Detailed Balance?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150E3E-1C5A-430B-9422-96F4CE5E9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2" r="-3861" b="1069"/>
          <a:stretch/>
        </p:blipFill>
        <p:spPr bwMode="auto">
          <a:xfrm>
            <a:off x="9029161" y="2747516"/>
            <a:ext cx="2870200" cy="24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1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8" y="2129179"/>
            <a:ext cx="7436499" cy="469370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5A700"/>
                </a:solidFill>
              </a:rPr>
              <a:t>Balance</a:t>
            </a:r>
            <a:r>
              <a:rPr lang="en-US" sz="2400" dirty="0"/>
              <a:t> is a less strict condition —does not require the MC </a:t>
            </a:r>
            <a:r>
              <a:rPr lang="en-US" sz="2400" i="1" dirty="0"/>
              <a:t>chain of configurations</a:t>
            </a:r>
            <a:r>
              <a:rPr lang="en-US" sz="2400" dirty="0"/>
              <a:t> to converge towards the Boltzmann distribution</a:t>
            </a:r>
          </a:p>
          <a:p>
            <a:endParaRPr lang="en-US" sz="400" dirty="0"/>
          </a:p>
          <a:p>
            <a:r>
              <a:rPr lang="en-US" sz="2400" dirty="0"/>
              <a:t>Instead, </a:t>
            </a:r>
            <a:r>
              <a:rPr lang="en-US" sz="2400" i="1" dirty="0"/>
              <a:t>configurations</a:t>
            </a:r>
            <a:r>
              <a:rPr lang="en-US" sz="2400" dirty="0"/>
              <a:t> must </a:t>
            </a:r>
            <a:r>
              <a:rPr lang="en-US" sz="2400" i="1" dirty="0"/>
              <a:t>regularly sample the underlying distribution</a:t>
            </a:r>
            <a:r>
              <a:rPr lang="en-US" sz="2400" dirty="0"/>
              <a:t> and leave the Boltzmann distribution </a:t>
            </a:r>
            <a:r>
              <a:rPr lang="en-US" sz="2400" i="1" dirty="0"/>
              <a:t>invariant</a:t>
            </a:r>
          </a:p>
          <a:p>
            <a:endParaRPr lang="en-US" sz="400" i="1" dirty="0"/>
          </a:p>
          <a:p>
            <a:pPr marL="228600" lvl="1"/>
            <a:r>
              <a:rPr lang="en-US" sz="2400" dirty="0"/>
              <a:t>Derivations</a:t>
            </a:r>
            <a:r>
              <a:rPr lang="en-US" sz="2400" baseline="30000" dirty="0"/>
              <a:t>1</a:t>
            </a:r>
            <a:r>
              <a:rPr lang="en-US" sz="2400" dirty="0"/>
              <a:t> showing that </a:t>
            </a:r>
            <a:r>
              <a:rPr lang="en-US" sz="2400" i="1" dirty="0"/>
              <a:t>balance</a:t>
            </a:r>
            <a:r>
              <a:rPr lang="en-US" sz="2400" dirty="0"/>
              <a:t> is sufficient for several systems—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harder to prove that a system follows balance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Detailed Balance vs. Balance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D38B7-DC58-4DCA-95F1-A93BCC3B9391}"/>
              </a:ext>
            </a:extLst>
          </p:cNvPr>
          <p:cNvSpPr txBox="1"/>
          <p:nvPr/>
        </p:nvSpPr>
        <p:spPr>
          <a:xfrm>
            <a:off x="-95638" y="6515104"/>
            <a:ext cx="84721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Deem, M. W.;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Manousiouthakis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V. I.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J. Chem. Phys.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110 (6), 1999, 2753-2756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9" name="Picture 2" descr="Extreme Yoga Images – Browse 4,519 Stock Photos, Vectors, and Video | Adobe  Stock">
            <a:extLst>
              <a:ext uri="{FF2B5EF4-FFF2-40B4-BE49-F238E27FC236}">
                <a16:creationId xmlns:a16="http://schemas.microsoft.com/office/drawing/2014/main" id="{3F8A375F-C70A-44D9-A208-2812D3874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87" y="2263715"/>
            <a:ext cx="3610745" cy="19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7 Best Yoga Videos For Beginners | POPSUGAR Fitness">
            <a:extLst>
              <a:ext uri="{FF2B5EF4-FFF2-40B4-BE49-F238E27FC236}">
                <a16:creationId xmlns:a16="http://schemas.microsoft.com/office/drawing/2014/main" id="{7515F7FF-2BF1-45F5-A375-EFB731A5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73" y="4385978"/>
            <a:ext cx="2283014" cy="22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6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one:</a:t>
            </a:r>
            <a:br>
              <a:rPr lang="en-US" dirty="0"/>
            </a:br>
            <a:r>
              <a:rPr lang="en-US" sz="4200" dirty="0"/>
              <a:t>Why use Monte Carlo Methods?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5A700"/>
                </a:solidFill>
              </a:rPr>
              <a:t>a</a:t>
            </a:r>
          </a:p>
        </p:txBody>
      </p: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09E7971B-15CC-4F0E-A58B-8BFAA1D0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7607D043-A986-436C-8AFC-397EADB05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3469" y="2184653"/>
            <a:ext cx="2488693" cy="24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5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64DB0C-F6FC-490C-9A75-C7EAAFE6D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613" y="3065666"/>
            <a:ext cx="4172387" cy="181621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8" y="2164298"/>
            <a:ext cx="7831608" cy="469370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5A700"/>
                </a:solidFill>
              </a:rPr>
              <a:t>Non-detailed balanced MC </a:t>
            </a:r>
            <a:r>
              <a:rPr lang="en-US" sz="2400" dirty="0"/>
              <a:t>proposed to better model the dynamics of systems </a:t>
            </a:r>
            <a:r>
              <a:rPr lang="en-US" sz="2400" i="1" dirty="0"/>
              <a:t>where inertia matters</a:t>
            </a:r>
          </a:p>
          <a:p>
            <a:pPr marL="228600" lvl="1"/>
            <a:r>
              <a:rPr lang="en-US" sz="2400" i="1" dirty="0"/>
              <a:t>Acceptance probability</a:t>
            </a:r>
            <a:r>
              <a:rPr lang="en-US" sz="2400" dirty="0"/>
              <a:t> is altered to maintain inertia</a:t>
            </a:r>
          </a:p>
          <a:p>
            <a:pPr marL="623888" lvl="2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Moves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in the undesired direction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are reduced </a:t>
            </a:r>
            <a:r>
              <a:rPr lang="en-US" sz="2400" dirty="0"/>
              <a:t>as much as possible (while maintaining ergodicity)</a:t>
            </a:r>
            <a:endParaRPr lang="en-US" sz="2400" i="1" dirty="0"/>
          </a:p>
          <a:p>
            <a:pPr marL="228600" lvl="1"/>
            <a:r>
              <a:rPr lang="en-US" sz="2400" dirty="0">
                <a:latin typeface="+mj-lt"/>
              </a:rPr>
              <a:t>Applied to diffusion coefficients in model systems</a:t>
            </a:r>
            <a:r>
              <a:rPr lang="en-US" sz="2400" baseline="30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  <a:p>
            <a:pPr marL="228600" lvl="1"/>
            <a:r>
              <a:rPr lang="en-US" sz="2400" b="1" i="1" dirty="0">
                <a:latin typeface="+mj-lt"/>
              </a:rPr>
              <a:t>Traditional MC sampling inefficient</a:t>
            </a:r>
            <a:r>
              <a:rPr lang="en-US" sz="2400" dirty="0">
                <a:latin typeface="+mj-lt"/>
              </a:rPr>
              <a:t>—molecules can alternate between forward/backward translation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Detailed Balance—Examples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25C01E-94C4-47E1-B1B1-27F6067BB192}"/>
              </a:ext>
            </a:extLst>
          </p:cNvPr>
          <p:cNvSpPr txBox="1"/>
          <p:nvPr/>
        </p:nvSpPr>
        <p:spPr>
          <a:xfrm>
            <a:off x="-95638" y="6515104"/>
            <a:ext cx="6664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[1] Schram, R. D.;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Barkema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 T. 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Physica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418, 2015, 88-93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99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8" y="2164298"/>
            <a:ext cx="11280712" cy="4693702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5A700"/>
                </a:solidFill>
              </a:rPr>
              <a:t>Systems at thermal equilibrium </a:t>
            </a:r>
            <a:r>
              <a:rPr lang="en-US" sz="2400" i="1" dirty="0"/>
              <a:t>are known to obey detailed balance</a:t>
            </a:r>
          </a:p>
          <a:p>
            <a:pPr marL="228600" lvl="1"/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</a:rPr>
              <a:t>Violating detailed balance </a:t>
            </a:r>
            <a:r>
              <a:rPr lang="en-US" sz="2400" dirty="0"/>
              <a:t>can lead to </a:t>
            </a:r>
            <a:r>
              <a:rPr lang="en-US" sz="2400" i="1" dirty="0"/>
              <a:t>more efficient MC routines</a:t>
            </a:r>
            <a:r>
              <a:rPr lang="en-US" sz="2400" dirty="0"/>
              <a:t>:</a:t>
            </a:r>
          </a:p>
          <a:p>
            <a:pPr marL="685800" lvl="2"/>
            <a:r>
              <a:rPr lang="en-US" sz="2400" i="1" dirty="0"/>
              <a:t>Sequential updating</a:t>
            </a:r>
            <a:r>
              <a:rPr lang="en-US" sz="2400" dirty="0"/>
              <a:t> that guarantees a pre-specified sweep of MC moves</a:t>
            </a:r>
          </a:p>
          <a:p>
            <a:pPr marL="685800" lvl="2"/>
            <a:r>
              <a:rPr lang="en-US" sz="2400" i="1" dirty="0"/>
              <a:t>Adjusting</a:t>
            </a:r>
            <a:r>
              <a:rPr lang="en-US" sz="2400" dirty="0"/>
              <a:t> </a:t>
            </a:r>
            <a:r>
              <a:rPr lang="en-US" sz="2400" i="1" dirty="0"/>
              <a:t>rejection rate </a:t>
            </a:r>
            <a:r>
              <a:rPr lang="en-US" sz="2400" dirty="0"/>
              <a:t>by changing magnitude/probability of moves</a:t>
            </a:r>
          </a:p>
          <a:p>
            <a:pPr marL="685800" lvl="2"/>
            <a:r>
              <a:rPr lang="en-US" sz="2400" i="1" dirty="0"/>
              <a:t>And so on</a:t>
            </a:r>
          </a:p>
          <a:p>
            <a:pPr marL="0" lvl="1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Detailed Balance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4DD6C3-01B7-4F64-862C-048F40EB1A10}"/>
              </a:ext>
            </a:extLst>
          </p:cNvPr>
          <p:cNvSpPr txBox="1"/>
          <p:nvPr/>
        </p:nvSpPr>
        <p:spPr>
          <a:xfrm>
            <a:off x="-123630" y="6550223"/>
            <a:ext cx="6664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/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Orkoulas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G.; O’Keefe, C.J.; Ren, R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Physics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105, 2007, 231-238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F36AB03-386F-46D6-B73C-97C75A7B198E}"/>
              </a:ext>
            </a:extLst>
          </p:cNvPr>
          <p:cNvGrpSpPr/>
          <p:nvPr/>
        </p:nvGrpSpPr>
        <p:grpSpPr>
          <a:xfrm>
            <a:off x="5332351" y="4429353"/>
            <a:ext cx="4406911" cy="2274758"/>
            <a:chOff x="4700449" y="3921353"/>
            <a:chExt cx="4406911" cy="227475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E338941-A498-42C2-B7FF-B8E332457542}"/>
                </a:ext>
              </a:extLst>
            </p:cNvPr>
            <p:cNvGrpSpPr/>
            <p:nvPr/>
          </p:nvGrpSpPr>
          <p:grpSpPr>
            <a:xfrm>
              <a:off x="4700449" y="3921353"/>
              <a:ext cx="3817776" cy="2274758"/>
              <a:chOff x="5203369" y="4429353"/>
              <a:chExt cx="3817776" cy="2274758"/>
            </a:xfrm>
          </p:grpSpPr>
          <p:pic>
            <p:nvPicPr>
              <p:cNvPr id="38" name="Picture 2" descr="Breaking Bad - Wikipedia">
                <a:extLst>
                  <a:ext uri="{FF2B5EF4-FFF2-40B4-BE49-F238E27FC236}">
                    <a16:creationId xmlns:a16="http://schemas.microsoft.com/office/drawing/2014/main" id="{48382891-1DB2-40F7-AE92-5F73A609E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3369" y="4429353"/>
                <a:ext cx="3817776" cy="2274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342895F-0FDE-4916-B6CC-6122882789F2}"/>
                  </a:ext>
                </a:extLst>
              </p:cNvPr>
              <p:cNvSpPr/>
              <p:nvPr/>
            </p:nvSpPr>
            <p:spPr>
              <a:xfrm>
                <a:off x="7505700" y="5724525"/>
                <a:ext cx="723900" cy="82569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03107C2-7A36-4152-B137-BB7155793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88" r="-1"/>
            <a:stretch/>
          </p:blipFill>
          <p:spPr>
            <a:xfrm>
              <a:off x="7063740" y="5310626"/>
              <a:ext cx="234836" cy="63749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F130CA-5048-4344-B85C-3455848D3A8F}"/>
                </a:ext>
              </a:extLst>
            </p:cNvPr>
            <p:cNvSpPr/>
            <p:nvPr/>
          </p:nvSpPr>
          <p:spPr>
            <a:xfrm>
              <a:off x="7228318" y="5606513"/>
              <a:ext cx="158978" cy="1714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7091704-7C0F-4F64-B78D-4B5124A5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9957" y="5427321"/>
              <a:ext cx="446723" cy="5298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84C8685-C564-4D4F-9320-C0B9B50F1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6680" y="5451032"/>
              <a:ext cx="515303" cy="48241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AB00B66-3C23-4207-BC3A-9B4AD81AB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1983" y="5452829"/>
              <a:ext cx="422358" cy="48061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9EBCAC-4CE1-4F2C-A176-03A5C570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685002" y="5455057"/>
              <a:ext cx="422358" cy="480614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FC4ADFE-99C3-495F-B846-4EE322973C4E}"/>
                </a:ext>
              </a:extLst>
            </p:cNvPr>
            <p:cNvSpPr/>
            <p:nvPr/>
          </p:nvSpPr>
          <p:spPr>
            <a:xfrm>
              <a:off x="8359140" y="5606513"/>
              <a:ext cx="294194" cy="1161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52DB0A-F718-4AA3-A51D-032F26035E6E}"/>
                </a:ext>
              </a:extLst>
            </p:cNvPr>
            <p:cNvSpPr/>
            <p:nvPr/>
          </p:nvSpPr>
          <p:spPr>
            <a:xfrm>
              <a:off x="8349909" y="5581698"/>
              <a:ext cx="80010" cy="165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65251-D2B2-4D89-A103-44879D4C016F}"/>
              </a:ext>
            </a:extLst>
          </p:cNvPr>
          <p:cNvSpPr/>
          <p:nvPr/>
        </p:nvSpPr>
        <p:spPr>
          <a:xfrm>
            <a:off x="7680151" y="5935320"/>
            <a:ext cx="68713" cy="4210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D88C1E-8DF6-473F-A5CE-DE590F6B8B1D}"/>
              </a:ext>
            </a:extLst>
          </p:cNvPr>
          <p:cNvSpPr/>
          <p:nvPr/>
        </p:nvSpPr>
        <p:spPr>
          <a:xfrm>
            <a:off x="9493726" y="6207808"/>
            <a:ext cx="68713" cy="106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BEB155-BBBF-43B6-B057-727803A090D1}"/>
              </a:ext>
            </a:extLst>
          </p:cNvPr>
          <p:cNvSpPr/>
          <p:nvPr/>
        </p:nvSpPr>
        <p:spPr>
          <a:xfrm>
            <a:off x="9069426" y="6240280"/>
            <a:ext cx="68713" cy="106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5C351-E718-4995-A840-9F22DE18E6D8}"/>
              </a:ext>
            </a:extLst>
          </p:cNvPr>
          <p:cNvSpPr/>
          <p:nvPr/>
        </p:nvSpPr>
        <p:spPr>
          <a:xfrm>
            <a:off x="9051626" y="6056478"/>
            <a:ext cx="68713" cy="1064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4C91BB-1B6F-463C-AF38-A46548CA987D}"/>
              </a:ext>
            </a:extLst>
          </p:cNvPr>
          <p:cNvSpPr/>
          <p:nvPr/>
        </p:nvSpPr>
        <p:spPr>
          <a:xfrm>
            <a:off x="9493725" y="6056478"/>
            <a:ext cx="68713" cy="98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456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9372-10C9-4FE2-AA18-D3757770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CB26-C7B5-4926-8F38-01AA28C0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2276669"/>
            <a:ext cx="4665305" cy="380688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MC simulations are efficient methods of probing the </a:t>
            </a:r>
            <a:r>
              <a:rPr lang="en-US" sz="2000" i="1" dirty="0"/>
              <a:t>ensemble probability distribution</a:t>
            </a:r>
            <a:r>
              <a:rPr lang="en-US" sz="2000" dirty="0"/>
              <a:t> of macroscopic molecular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5A700"/>
                </a:solidFill>
              </a:rPr>
              <a:t>Ergodicity &amp; Detailed Balance </a:t>
            </a:r>
            <a:r>
              <a:rPr lang="en-US" sz="2000" dirty="0"/>
              <a:t>are vital conditions of MC simulations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Sophisticated MC methods do not necessarily need to obey detailed balance (only</a:t>
            </a:r>
            <a:r>
              <a:rPr lang="en-US" sz="2000" i="1" dirty="0"/>
              <a:t> balance</a:t>
            </a:r>
            <a:r>
              <a:rPr lang="en-US" sz="2000" dirty="0"/>
              <a:t>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003F3-F17A-4CAC-B7CA-4C498BA84E7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4C437FE3-CA09-4AFF-A8D8-7A9EAD842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12" name="Picture 4" descr="Casino de Monte-Carlo - Nothing better than Craps to start the week-end !  Will the shooter pass or hit the point ? | Facebook">
            <a:extLst>
              <a:ext uri="{FF2B5EF4-FFF2-40B4-BE49-F238E27FC236}">
                <a16:creationId xmlns:a16="http://schemas.microsoft.com/office/drawing/2014/main" id="{BF1F14AF-B145-4B66-A208-76E2D2DE9CD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9216"/>
          <a:stretch>
            <a:fillRect/>
          </a:stretch>
        </p:blipFill>
        <p:spPr bwMode="auto">
          <a:xfrm>
            <a:off x="5843588" y="566738"/>
            <a:ext cx="2870200" cy="23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2049DE8-0BD4-40C9-BCB9-8EFFEE3C0C2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2" r="-3861" b="1069"/>
          <a:stretch/>
        </p:blipFill>
        <p:spPr bwMode="auto">
          <a:xfrm>
            <a:off x="8962136" y="525951"/>
            <a:ext cx="2870200" cy="24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s your number really random?. You won't believe the number of code… | by  Prof Bill Buchanan OBE | ASecuritySite: When Bob Met Alice | Medium">
            <a:extLst>
              <a:ext uri="{FF2B5EF4-FFF2-40B4-BE49-F238E27FC236}">
                <a16:creationId xmlns:a16="http://schemas.microsoft.com/office/drawing/2014/main" id="{12FDD8BC-3D26-41A4-B411-85A6950E9DA1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-1523" r="13418" b="1071"/>
          <a:stretch/>
        </p:blipFill>
        <p:spPr bwMode="auto">
          <a:xfrm>
            <a:off x="5561045" y="3108959"/>
            <a:ext cx="6509035" cy="30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92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Open book outline">
            <a:extLst>
              <a:ext uri="{FF2B5EF4-FFF2-40B4-BE49-F238E27FC236}">
                <a16:creationId xmlns:a16="http://schemas.microsoft.com/office/drawing/2014/main" id="{8FE86217-AB64-445B-A860-0EC26108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2400" y="4773169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2E3A-DB80-46C8-A227-EE0F7E87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25" name="Online Image Placeholder 23" descr="User">
            <a:extLst>
              <a:ext uri="{FF2B5EF4-FFF2-40B4-BE49-F238E27FC236}">
                <a16:creationId xmlns:a16="http://schemas.microsoft.com/office/drawing/2014/main" id="{DD136AFE-38B3-4FAE-907B-277600FBDED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72908" y="2549907"/>
            <a:ext cx="457200" cy="457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977D1C-657B-4FA7-B4A1-CD08EC61D3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95119" y="3041802"/>
            <a:ext cx="3688577" cy="44767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Marco Gibaldi</a:t>
            </a:r>
          </a:p>
        </p:txBody>
      </p:sp>
      <p:pic>
        <p:nvPicPr>
          <p:cNvPr id="27" name="Online Image Placeholder 27" descr="Envelope">
            <a:extLst>
              <a:ext uri="{FF2B5EF4-FFF2-40B4-BE49-F238E27FC236}">
                <a16:creationId xmlns:a16="http://schemas.microsoft.com/office/drawing/2014/main" id="{79C99175-A844-475F-B903-FB0A246099C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72400" y="3636888"/>
            <a:ext cx="457200" cy="457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2E9EE6-5A74-4119-8DAA-06582357CF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95119" y="4241499"/>
            <a:ext cx="3688577" cy="447675"/>
          </a:xfrm>
        </p:spPr>
        <p:txBody>
          <a:bodyPr/>
          <a:lstStyle/>
          <a:p>
            <a:r>
              <a:rPr lang="en-US" sz="1600" dirty="0"/>
              <a:t>mgiba006@uottawa.ca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BB8335-F249-4F37-8C3F-A672116EB8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33</a:t>
            </a:fld>
            <a:endParaRPr lang="en-US" dirty="0"/>
          </a:p>
        </p:txBody>
      </p:sp>
      <p:pic>
        <p:nvPicPr>
          <p:cNvPr id="14" name="Graphic 13" descr="Scales of justice outline">
            <a:extLst>
              <a:ext uri="{FF2B5EF4-FFF2-40B4-BE49-F238E27FC236}">
                <a16:creationId xmlns:a16="http://schemas.microsoft.com/office/drawing/2014/main" id="{FA295744-6FB2-4BDF-A48B-A1FD34F45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5FA579C-B745-4F08-981B-BC3CCC3BD9AC}"/>
              </a:ext>
            </a:extLst>
          </p:cNvPr>
          <p:cNvSpPr txBox="1">
            <a:spLocks/>
          </p:cNvSpPr>
          <p:nvPr/>
        </p:nvSpPr>
        <p:spPr>
          <a:xfrm>
            <a:off x="7595119" y="5163774"/>
            <a:ext cx="3898889" cy="857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Principally Adapted from:</a:t>
            </a:r>
          </a:p>
          <a:p>
            <a:r>
              <a:rPr lang="en-US" dirty="0" err="1"/>
              <a:t>Alavi</a:t>
            </a:r>
            <a:r>
              <a:rPr lang="en-US" dirty="0"/>
              <a:t>, S. </a:t>
            </a:r>
            <a:r>
              <a:rPr lang="en-US" i="1" dirty="0"/>
              <a:t>Molecular Simulations: Fundamentals and Practice, </a:t>
            </a:r>
            <a:r>
              <a:rPr lang="en-US" dirty="0"/>
              <a:t>1st ed.</a:t>
            </a:r>
          </a:p>
        </p:txBody>
      </p:sp>
      <p:pic>
        <p:nvPicPr>
          <p:cNvPr id="4100" name="Picture 4" descr="The Monte-Carlo Casino, The art of Gaming and the Game of Art —  attitudeDRIVEN Adventure">
            <a:extLst>
              <a:ext uri="{FF2B5EF4-FFF2-40B4-BE49-F238E27FC236}">
                <a16:creationId xmlns:a16="http://schemas.microsoft.com/office/drawing/2014/main" id="{7E848A30-93D9-423F-96C4-7466CFEF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27" y="1351322"/>
            <a:ext cx="6232071" cy="41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52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902" y="2266936"/>
            <a:ext cx="7191363" cy="4591064"/>
          </a:xfrm>
        </p:spPr>
        <p:txBody>
          <a:bodyPr>
            <a:normAutofit/>
          </a:bodyPr>
          <a:lstStyle/>
          <a:p>
            <a:pPr marL="269875" indent="-2698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Efficient method for high-dimensional functions</a:t>
            </a:r>
          </a:p>
          <a:p>
            <a:pPr marL="269875" indent="-2698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Adapted to study various ensembles without time (or momentum) considerations</a:t>
            </a:r>
          </a:p>
          <a:p>
            <a:pPr marL="269875" indent="-269875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Widely applicable (used in science, finance, telecommunication, </a:t>
            </a:r>
            <a:r>
              <a:rPr lang="en-US" sz="2400" i="1" dirty="0"/>
              <a:t>etc.</a:t>
            </a:r>
            <a:r>
              <a:rPr lang="en-US" sz="2400" dirty="0"/>
              <a:t>) &amp; customizable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(MC) Advantages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1026" name="Picture 2" descr="Complex High-Dimensional Energy Landscapes">
            <a:extLst>
              <a:ext uri="{FF2B5EF4-FFF2-40B4-BE49-F238E27FC236}">
                <a16:creationId xmlns:a16="http://schemas.microsoft.com/office/drawing/2014/main" id="{C025305E-07DF-40C5-A4DE-29B1C50A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57" y="1970432"/>
            <a:ext cx="3873295" cy="27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o Time icon PNG and SVG Vector Free Download">
            <a:extLst>
              <a:ext uri="{FF2B5EF4-FFF2-40B4-BE49-F238E27FC236}">
                <a16:creationId xmlns:a16="http://schemas.microsoft.com/office/drawing/2014/main" id="{C96CDEAA-E641-44CD-A71D-E993B050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76" y="5085442"/>
            <a:ext cx="1454033" cy="11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FA5BB7-C706-41C3-9A4A-808E8D71ECEC}"/>
              </a:ext>
            </a:extLst>
          </p:cNvPr>
          <p:cNvGrpSpPr/>
          <p:nvPr/>
        </p:nvGrpSpPr>
        <p:grpSpPr>
          <a:xfrm>
            <a:off x="9859129" y="4740060"/>
            <a:ext cx="2295254" cy="1524959"/>
            <a:chOff x="9578602" y="4784401"/>
            <a:chExt cx="2295254" cy="15249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4FD0DD-B8F5-40EA-962B-CC296B1FBBD5}"/>
                </a:ext>
              </a:extLst>
            </p:cNvPr>
            <p:cNvGrpSpPr/>
            <p:nvPr/>
          </p:nvGrpSpPr>
          <p:grpSpPr>
            <a:xfrm>
              <a:off x="9578602" y="4784401"/>
              <a:ext cx="2229680" cy="1524959"/>
              <a:chOff x="9578602" y="4784401"/>
              <a:chExt cx="2229680" cy="15249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B0FABE-7E9F-4994-985D-622F89AE0147}"/>
                  </a:ext>
                </a:extLst>
              </p:cNvPr>
              <p:cNvSpPr/>
              <p:nvPr/>
            </p:nvSpPr>
            <p:spPr>
              <a:xfrm>
                <a:off x="10093172" y="5159829"/>
                <a:ext cx="1200540" cy="82109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 err="1">
                    <a:solidFill>
                      <a:schemeClr val="tx2"/>
                    </a:solidFill>
                  </a:rPr>
                  <a:t>μVT</a:t>
                </a:r>
                <a:endParaRPr lang="en-CA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D87757F-4EC5-4320-957B-A1BBC7D2BC67}"/>
                  </a:ext>
                </a:extLst>
              </p:cNvPr>
              <p:cNvSpPr/>
              <p:nvPr/>
            </p:nvSpPr>
            <p:spPr>
              <a:xfrm>
                <a:off x="9578602" y="4784401"/>
                <a:ext cx="2229680" cy="15249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D5DB86-6C96-460C-9B59-0ED4069727A5}"/>
                  </a:ext>
                </a:extLst>
              </p:cNvPr>
              <p:cNvSpPr txBox="1"/>
              <p:nvPr/>
            </p:nvSpPr>
            <p:spPr>
              <a:xfrm>
                <a:off x="9712562" y="4790497"/>
                <a:ext cx="19617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Grand Canonical</a:t>
                </a:r>
                <a:endParaRPr lang="en-CA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73E03-BA49-44E5-969C-D766A02C1E85}"/>
                </a:ext>
              </a:extLst>
            </p:cNvPr>
            <p:cNvSpPr txBox="1"/>
            <p:nvPr/>
          </p:nvSpPr>
          <p:spPr>
            <a:xfrm>
              <a:off x="9912096" y="5940028"/>
              <a:ext cx="1961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gas reservoir</a:t>
              </a:r>
              <a:endParaRPr lang="en-CA" i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3412E6-CA21-4081-A29F-4D91539E57D1}"/>
              </a:ext>
            </a:extLst>
          </p:cNvPr>
          <p:cNvGrpSpPr/>
          <p:nvPr/>
        </p:nvGrpSpPr>
        <p:grpSpPr>
          <a:xfrm>
            <a:off x="7393305" y="4740060"/>
            <a:ext cx="2295254" cy="1524959"/>
            <a:chOff x="9578602" y="4784401"/>
            <a:chExt cx="2295254" cy="15249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C847FE-44A0-49EB-84D6-237660673E59}"/>
                </a:ext>
              </a:extLst>
            </p:cNvPr>
            <p:cNvGrpSpPr/>
            <p:nvPr/>
          </p:nvGrpSpPr>
          <p:grpSpPr>
            <a:xfrm>
              <a:off x="9578602" y="4784401"/>
              <a:ext cx="2229680" cy="1524959"/>
              <a:chOff x="9578602" y="4784401"/>
              <a:chExt cx="2229680" cy="152495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7EEE7E-76F0-4008-80B8-83DB913210CB}"/>
                  </a:ext>
                </a:extLst>
              </p:cNvPr>
              <p:cNvSpPr/>
              <p:nvPr/>
            </p:nvSpPr>
            <p:spPr>
              <a:xfrm>
                <a:off x="9578602" y="4784401"/>
                <a:ext cx="2229680" cy="15249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60A742B-0BBD-4DB4-AF88-D236395C6217}"/>
                  </a:ext>
                </a:extLst>
              </p:cNvPr>
              <p:cNvSpPr/>
              <p:nvPr/>
            </p:nvSpPr>
            <p:spPr>
              <a:xfrm>
                <a:off x="10093172" y="5159829"/>
                <a:ext cx="1200540" cy="821093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 err="1">
                    <a:solidFill>
                      <a:schemeClr val="tx2"/>
                    </a:solidFill>
                  </a:rPr>
                  <a:t>NVT</a:t>
                </a:r>
                <a:endParaRPr lang="en-CA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50D24C-410D-45AF-BDC5-8E8B0C7A1570}"/>
                  </a:ext>
                </a:extLst>
              </p:cNvPr>
              <p:cNvSpPr txBox="1"/>
              <p:nvPr/>
            </p:nvSpPr>
            <p:spPr>
              <a:xfrm>
                <a:off x="9712562" y="4790497"/>
                <a:ext cx="19617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/>
                  <a:t>Canonical</a:t>
                </a:r>
                <a:endParaRPr lang="en-CA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137AF7-4439-45D3-AC04-98F95AFAFBBE}"/>
                </a:ext>
              </a:extLst>
            </p:cNvPr>
            <p:cNvSpPr txBox="1"/>
            <p:nvPr/>
          </p:nvSpPr>
          <p:spPr>
            <a:xfrm>
              <a:off x="9912096" y="5940028"/>
              <a:ext cx="1961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/>
                <a:t>const. T bath</a:t>
              </a:r>
              <a:endParaRPr lang="en-CA" i="1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EB60A12-49E2-4543-BE2D-6A255A5EB0C7}"/>
              </a:ext>
            </a:extLst>
          </p:cNvPr>
          <p:cNvSpPr txBox="1"/>
          <p:nvPr/>
        </p:nvSpPr>
        <p:spPr>
          <a:xfrm>
            <a:off x="335902" y="4880024"/>
            <a:ext cx="4961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Clr>
                <a:schemeClr val="accent4">
                  <a:lumMod val="75000"/>
                </a:schemeClr>
              </a:buClr>
              <a:buFont typeface="Symbol" panose="05050102010706020507" pitchFamily="18" charset="2"/>
              <a:buChar char="´"/>
            </a:pPr>
            <a:r>
              <a:rPr lang="en-US" sz="2400" dirty="0"/>
              <a:t>No time-dependent properties (</a:t>
            </a:r>
            <a:r>
              <a:rPr lang="en-US" sz="2400" i="1" dirty="0"/>
              <a:t>e.g.,</a:t>
            </a:r>
            <a:r>
              <a:rPr lang="en-US" sz="2400" dirty="0"/>
              <a:t> diffusion coefficient, vibrational spectra, etc.)</a:t>
            </a:r>
          </a:p>
        </p:txBody>
      </p:sp>
    </p:spTree>
    <p:extLst>
      <p:ext uri="{BB962C8B-B14F-4D97-AF65-F5344CB8AC3E}">
        <p14:creationId xmlns:p14="http://schemas.microsoft.com/office/powerpoint/2010/main" val="2059225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867" y="2164298"/>
            <a:ext cx="11448663" cy="4693702"/>
          </a:xfrm>
        </p:spPr>
        <p:txBody>
          <a:bodyPr>
            <a:normAutofit/>
          </a:bodyPr>
          <a:lstStyle/>
          <a:p>
            <a:pPr marL="228600" lvl="1"/>
            <a:r>
              <a:rPr lang="en-US" sz="2400" i="1" dirty="0"/>
              <a:t>Consider the following examples</a:t>
            </a:r>
            <a:r>
              <a:rPr lang="en-US" sz="2400" dirty="0"/>
              <a:t> </a:t>
            </a:r>
            <a:r>
              <a:rPr lang="en-US" sz="2400" i="1" dirty="0"/>
              <a:t>and</a:t>
            </a:r>
            <a:r>
              <a:rPr lang="en-US" sz="2400" dirty="0"/>
              <a:t> </a:t>
            </a:r>
            <a:r>
              <a:rPr lang="en-US" sz="2400" i="1" dirty="0"/>
              <a:t>determine if they obey detailed balance</a:t>
            </a:r>
            <a:endParaRPr lang="en-US" sz="1200" dirty="0"/>
          </a:p>
          <a:p>
            <a:pPr marL="457200" lvl="1" indent="-457200">
              <a:buFont typeface="+mj-lt"/>
              <a:buAutoNum type="arabicPeriod" startAt="3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Molecule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C rotates 15° clockwise</a:t>
            </a:r>
            <a:r>
              <a:rPr lang="en-CA" sz="2400" b="1" dirty="0">
                <a:solidFill>
                  <a:schemeClr val="accent6">
                    <a:lumMod val="75000"/>
                  </a:schemeClr>
                </a:solidFill>
              </a:rPr>
              <a:t>—continued clockwise rotation is slightly more probable than in the counter-clockwise direction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it (Detailed) Balance?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C3E5C5AF-97C5-4174-8D62-0F45F888F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325" y="4511149"/>
            <a:ext cx="1979145" cy="19791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897632-2047-4CE9-AFA1-005C73BF4F3C}"/>
              </a:ext>
            </a:extLst>
          </p:cNvPr>
          <p:cNvSpPr/>
          <p:nvPr/>
        </p:nvSpPr>
        <p:spPr>
          <a:xfrm>
            <a:off x="4842046" y="3792893"/>
            <a:ext cx="2834213" cy="28342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5FB538-EBF7-499D-999B-A79C0FBCA523}"/>
              </a:ext>
            </a:extLst>
          </p:cNvPr>
          <p:cNvGrpSpPr/>
          <p:nvPr/>
        </p:nvGrpSpPr>
        <p:grpSpPr>
          <a:xfrm>
            <a:off x="5547532" y="4511149"/>
            <a:ext cx="714045" cy="647164"/>
            <a:chOff x="5547532" y="4511149"/>
            <a:chExt cx="714045" cy="64716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7B286AC-855F-4AEA-AB52-633F8597B95A}"/>
                </a:ext>
              </a:extLst>
            </p:cNvPr>
            <p:cNvCxnSpPr>
              <a:cxnSpLocks/>
            </p:cNvCxnSpPr>
            <p:nvPr/>
          </p:nvCxnSpPr>
          <p:spPr>
            <a:xfrm>
              <a:off x="5713109" y="4676726"/>
              <a:ext cx="381636" cy="31601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18C749-E513-4EC6-B961-E4365CDD23B6}"/>
                </a:ext>
              </a:extLst>
            </p:cNvPr>
            <p:cNvSpPr/>
            <p:nvPr/>
          </p:nvSpPr>
          <p:spPr>
            <a:xfrm>
              <a:off x="5547532" y="4511149"/>
              <a:ext cx="331154" cy="331154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146292-2DC5-4EA3-84CE-01157EB2ADC7}"/>
                </a:ext>
              </a:extLst>
            </p:cNvPr>
            <p:cNvSpPr/>
            <p:nvPr/>
          </p:nvSpPr>
          <p:spPr>
            <a:xfrm>
              <a:off x="5930423" y="4827159"/>
              <a:ext cx="331154" cy="331154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F926B217-D1EE-41EB-ADD1-D6C0B6C2614C}"/>
              </a:ext>
            </a:extLst>
          </p:cNvPr>
          <p:cNvSpPr/>
          <p:nvPr/>
        </p:nvSpPr>
        <p:spPr>
          <a:xfrm rot="11003624">
            <a:off x="5596494" y="5224285"/>
            <a:ext cx="490676" cy="27050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8F58CB-67FD-44E9-8C97-0E9F2CF24377}"/>
              </a:ext>
            </a:extLst>
          </p:cNvPr>
          <p:cNvSpPr txBox="1"/>
          <p:nvPr/>
        </p:nvSpPr>
        <p:spPr>
          <a:xfrm>
            <a:off x="8099665" y="3474902"/>
            <a:ext cx="39624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Adjusting the translation and rotation increments breaks detailed balance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1C14-7F4D-4D43-AB31-14E1B4A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1C1E-7FB9-4FD0-9195-B9ADFD18A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7"/>
            <a:ext cx="6805190" cy="336562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Recall, we can derive expressions for key thermodynamic properties IF we know how the energy levels are distributed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practical to solve </a:t>
            </a:r>
            <a:r>
              <a:rPr lang="en-US" sz="2400" i="1" dirty="0"/>
              <a:t>analytically</a:t>
            </a:r>
            <a:r>
              <a:rPr lang="en-US" sz="2400" dirty="0"/>
              <a:t> for a small number of systems (simple interactions &amp; minimal number of entities in the system)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59246-61F9-4344-994B-CAC75B95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F34976-68DF-4BDC-84E6-1932D405F6A8}"/>
                  </a:ext>
                </a:extLst>
              </p:cNvPr>
              <p:cNvSpPr txBox="1"/>
              <p:nvPr/>
            </p:nvSpPr>
            <p:spPr>
              <a:xfrm>
                <a:off x="8008182" y="1653784"/>
                <a:ext cx="3571170" cy="793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CA" sz="2400" b="0" i="1" baseline="-2500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d>
                                    <m:dPr>
                                      <m:ctrlP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CA" sz="24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F34976-68DF-4BDC-84E6-1932D405F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182" y="1653784"/>
                <a:ext cx="3571170" cy="793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54AC37A-8EAB-4E89-94CB-4698DAB25419}"/>
              </a:ext>
            </a:extLst>
          </p:cNvPr>
          <p:cNvSpPr txBox="1"/>
          <p:nvPr/>
        </p:nvSpPr>
        <p:spPr>
          <a:xfrm>
            <a:off x="8234388" y="1081883"/>
            <a:ext cx="3503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/>
              <a:t>Canonical Ensemble</a:t>
            </a:r>
            <a:endParaRPr lang="en-CA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46176B-1BE8-4790-A95D-9C1C5467608C}"/>
                  </a:ext>
                </a:extLst>
              </p:cNvPr>
              <p:cNvSpPr txBox="1"/>
              <p:nvPr/>
            </p:nvSpPr>
            <p:spPr>
              <a:xfrm>
                <a:off x="8725622" y="2690645"/>
                <a:ext cx="2136289" cy="81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CA" sz="24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sz="2400" b="0" i="1" baseline="-2500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sup>
                          </m:sSup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46176B-1BE8-4790-A95D-9C1C54676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22" y="2690645"/>
                <a:ext cx="2136289" cy="8109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202ECE-987B-4BD0-8B3D-CD2A02628B85}"/>
                  </a:ext>
                </a:extLst>
              </p:cNvPr>
              <p:cNvSpPr txBox="1"/>
              <p:nvPr/>
            </p:nvSpPr>
            <p:spPr>
              <a:xfrm>
                <a:off x="8725622" y="3744165"/>
                <a:ext cx="2205925" cy="72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CA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A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202ECE-987B-4BD0-8B3D-CD2A02628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622" y="3744165"/>
                <a:ext cx="2205925" cy="72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4249D9-B92E-43D7-8A7C-403D8D66CE6D}"/>
                  </a:ext>
                </a:extLst>
              </p:cNvPr>
              <p:cNvSpPr txBox="1"/>
              <p:nvPr/>
            </p:nvSpPr>
            <p:spPr>
              <a:xfrm>
                <a:off x="8249711" y="4711251"/>
                <a:ext cx="3488199" cy="90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𝑘𝑇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𝑙𝑛𝑄</m:t>
                                  </m:r>
                                </m:num>
                                <m:den>
                                  <m:r>
                                    <a:rPr lang="en-CA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𝑘𝑙𝑛𝑄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4249D9-B92E-43D7-8A7C-403D8D66C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711" y="4711251"/>
                <a:ext cx="3488199" cy="908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phic 16" descr="Scales of justice outline">
            <a:extLst>
              <a:ext uri="{FF2B5EF4-FFF2-40B4-BE49-F238E27FC236}">
                <a16:creationId xmlns:a16="http://schemas.microsoft.com/office/drawing/2014/main" id="{DBD2E031-949D-4F70-89F2-356F40357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6E4DB4-2CC4-45A8-8F91-0F016DA54C78}"/>
                  </a:ext>
                </a:extLst>
              </p:cNvPr>
              <p:cNvSpPr txBox="1"/>
              <p:nvPr/>
            </p:nvSpPr>
            <p:spPr>
              <a:xfrm>
                <a:off x="7731792" y="5826518"/>
                <a:ext cx="4193584" cy="71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CA" sz="2400" b="0" i="1" baseline="-2500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6E4DB4-2CC4-45A8-8F91-0F016DA5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792" y="5826518"/>
                <a:ext cx="4193584" cy="714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3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7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5A7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507328"/>
            <a:ext cx="5705110" cy="3849021"/>
          </a:xfrm>
        </p:spPr>
        <p:txBody>
          <a:bodyPr>
            <a:normAutofit/>
          </a:bodyPr>
          <a:lstStyle/>
          <a:p>
            <a:r>
              <a:rPr lang="en-US" sz="2400" dirty="0"/>
              <a:t>MD simulations propagate system according to Newton’s Equation(s) of Motion with different algorithms to determine the time-evolution of  positions/forces</a:t>
            </a:r>
          </a:p>
          <a:p>
            <a:endParaRPr lang="en-US" sz="1200" dirty="0"/>
          </a:p>
          <a:p>
            <a:r>
              <a:rPr lang="en-US" sz="2400" i="1" dirty="0"/>
              <a:t>MD trajectories generate a series of phase space points </a:t>
            </a:r>
            <a:r>
              <a:rPr lang="en-US" sz="2400" dirty="0"/>
              <a:t>over time in the defined ensemble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1: Molecular Dynamics (MD)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91D156-FB7C-4C78-B73A-E34105B8EEC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465220" y="2334021"/>
            <a:ext cx="4937760" cy="2353921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>
                <a:solidFill>
                  <a:srgbClr val="F5A700"/>
                </a:solidFill>
              </a:rPr>
              <a:t>Ergodic Hypothesis</a:t>
            </a:r>
          </a:p>
          <a:p>
            <a:pPr algn="ctr"/>
            <a:r>
              <a:rPr lang="en-US" sz="2200" b="0" i="1" dirty="0">
                <a:solidFill>
                  <a:schemeClr val="tx2"/>
                </a:solidFill>
              </a:rPr>
              <a:t>Distribution of phase space points at long simulation times are equivalent to the ensemble probability distribution.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937FEC-9767-4EBE-BB37-74C9105F3C42}"/>
                  </a:ext>
                </a:extLst>
              </p:cNvPr>
              <p:cNvSpPr txBox="1"/>
              <p:nvPr/>
            </p:nvSpPr>
            <p:spPr>
              <a:xfrm>
                <a:off x="5697870" y="4687942"/>
                <a:ext cx="5881482" cy="1252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 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p>
                                <m:sSupPr>
                                  <m:ctrlP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CA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CA" sz="2400" b="0" i="1" dirty="0">
                  <a:latin typeface="Cambria Math" panose="02040503050406030204" pitchFamily="18" charset="0"/>
                </a:endParaRPr>
              </a:p>
              <a:p>
                <a:r>
                  <a:rPr lang="en-CA" sz="2400" b="0" dirty="0"/>
                  <a:t>                      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937FEC-9767-4EBE-BB37-74C9105F3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70" y="4687942"/>
                <a:ext cx="5881482" cy="1252394"/>
              </a:xfrm>
              <a:prstGeom prst="rect">
                <a:avLst/>
              </a:prstGeom>
              <a:blipFill>
                <a:blip r:embed="rId4"/>
                <a:stretch>
                  <a:fillRect r="-1244" b="-878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02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5230047" cy="4271977"/>
          </a:xfrm>
        </p:spPr>
        <p:txBody>
          <a:bodyPr>
            <a:normAutofit/>
          </a:bodyPr>
          <a:lstStyle/>
          <a:p>
            <a:r>
              <a:rPr lang="en-US" sz="2400" dirty="0"/>
              <a:t>MC provides path to the phase space probability distributions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Directly sample the </a:t>
            </a:r>
            <a:r>
              <a:rPr lang="en-US" sz="2400" b="1" i="1" dirty="0">
                <a:solidFill>
                  <a:srgbClr val="F5A700"/>
                </a:solidFill>
              </a:rPr>
              <a:t>configuration space </a:t>
            </a:r>
            <a:r>
              <a:rPr lang="en-US" sz="2400" dirty="0"/>
              <a:t>of the ensemble</a:t>
            </a:r>
          </a:p>
          <a:p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2: Monte Carlo (MC) Simulations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891D156-FB7C-4C78-B73A-E34105B8EEC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027598" y="2378574"/>
            <a:ext cx="3042482" cy="1455400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</a:rPr>
              <a:t>Method(s) rooted in </a:t>
            </a:r>
            <a:r>
              <a:rPr lang="en-US" dirty="0">
                <a:solidFill>
                  <a:srgbClr val="F5A700"/>
                </a:solidFill>
              </a:rPr>
              <a:t>random numbers! (stochastic)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11" name="Picture 2" descr="Casino de Monte Carlo | | Attractions - Lonely Planet">
            <a:extLst>
              <a:ext uri="{FF2B5EF4-FFF2-40B4-BE49-F238E27FC236}">
                <a16:creationId xmlns:a16="http://schemas.microsoft.com/office/drawing/2014/main" id="{78645D69-D126-4612-95DD-B52A5AABE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6320"/>
          <a:stretch/>
        </p:blipFill>
        <p:spPr bwMode="auto">
          <a:xfrm>
            <a:off x="5724569" y="2278163"/>
            <a:ext cx="3267654" cy="24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sino de Monte-Carlo - Nothing better than Craps to start the week-end !  Will the shooter pass or hit the point ? | Facebook">
            <a:extLst>
              <a:ext uri="{FF2B5EF4-FFF2-40B4-BE49-F238E27FC236}">
                <a16:creationId xmlns:a16="http://schemas.microsoft.com/office/drawing/2014/main" id="{1A1FFDCA-2908-487F-A727-1AA0AA437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96" y="4037472"/>
            <a:ext cx="3529584" cy="23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B2B6B2-C864-43B6-9852-0DBF0612E0A4}"/>
              </a:ext>
            </a:extLst>
          </p:cNvPr>
          <p:cNvSpPr txBox="1"/>
          <p:nvPr/>
        </p:nvSpPr>
        <p:spPr>
          <a:xfrm>
            <a:off x="494522" y="4947985"/>
            <a:ext cx="6428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5A700"/>
                </a:solidFill>
              </a:rPr>
              <a:t>No time evolution</a:t>
            </a:r>
            <a:r>
              <a:rPr lang="en-US" sz="2400" dirty="0"/>
              <a:t>—cannot include any kinetic components of motion (focus=molecular interactions)</a:t>
            </a:r>
          </a:p>
        </p:txBody>
      </p:sp>
    </p:spTree>
    <p:extLst>
      <p:ext uri="{BB962C8B-B14F-4D97-AF65-F5344CB8AC3E}">
        <p14:creationId xmlns:p14="http://schemas.microsoft.com/office/powerpoint/2010/main" val="125114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A99-BC9D-4DC2-BE1B-9E2C93ED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two:</a:t>
            </a:r>
            <a:br>
              <a:rPr lang="en-US" dirty="0"/>
            </a:br>
            <a:r>
              <a:rPr lang="en-US" sz="4700" dirty="0"/>
              <a:t>How are Monte Carlo simulations performed?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061C-023A-4DD9-8847-DD7718553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5A700"/>
                </a:solidFill>
              </a:rPr>
              <a:t>a</a:t>
            </a:r>
          </a:p>
        </p:txBody>
      </p:sp>
      <p:pic>
        <p:nvPicPr>
          <p:cNvPr id="4" name="Graphic 3" descr="Scales of justice outline">
            <a:extLst>
              <a:ext uri="{FF2B5EF4-FFF2-40B4-BE49-F238E27FC236}">
                <a16:creationId xmlns:a16="http://schemas.microsoft.com/office/drawing/2014/main" id="{09E7971B-15CC-4F0E-A58B-8BFAA1D0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7" name="Graphic 6" descr="Dice outline">
            <a:extLst>
              <a:ext uri="{FF2B5EF4-FFF2-40B4-BE49-F238E27FC236}">
                <a16:creationId xmlns:a16="http://schemas.microsoft.com/office/drawing/2014/main" id="{EF8C9944-B8C8-4EBE-A7B1-5A84EF111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5533" y="2266717"/>
            <a:ext cx="2324566" cy="23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 models">
            <a:extLst>
              <a:ext uri="{FF2B5EF4-FFF2-40B4-BE49-F238E27FC236}">
                <a16:creationId xmlns:a16="http://schemas.microsoft.com/office/drawing/2014/main" id="{E10BDFA2-50BD-4A42-B43F-878A6B85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83" y="4207510"/>
            <a:ext cx="2443608" cy="22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3" y="2266935"/>
            <a:ext cx="5999584" cy="427197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MC can sample various ensembles:</a:t>
            </a:r>
          </a:p>
          <a:p>
            <a:pPr lvl="1"/>
            <a:r>
              <a:rPr lang="en-US" sz="2400" dirty="0"/>
              <a:t>Canonical (</a:t>
            </a:r>
            <a:r>
              <a:rPr lang="en-US" sz="2400" dirty="0" err="1"/>
              <a:t>NVT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Isothermal-Isobaric (NPT)</a:t>
            </a:r>
          </a:p>
          <a:p>
            <a:pPr lvl="1"/>
            <a:r>
              <a:rPr lang="en-US" sz="2400" dirty="0"/>
              <a:t>Grand Canonical (</a:t>
            </a:r>
            <a:r>
              <a:rPr lang="en-US" sz="2400" dirty="0">
                <a:latin typeface="Avenir Next LT Pro" panose="020B0504020202020204" pitchFamily="34" charset="0"/>
              </a:rPr>
              <a:t> </a:t>
            </a:r>
            <a:r>
              <a:rPr lang="el-GR" sz="2400" dirty="0">
                <a:latin typeface="Avenir Next LT Pro" panose="020B0504020202020204" pitchFamily="34" charset="0"/>
              </a:rPr>
              <a:t>μ</a:t>
            </a:r>
            <a:r>
              <a:rPr lang="en-US" sz="2400" dirty="0"/>
              <a:t>VT)</a:t>
            </a:r>
          </a:p>
          <a:p>
            <a:r>
              <a:rPr lang="en-US" sz="2400" dirty="0"/>
              <a:t>Before starting, the system is placed in some </a:t>
            </a:r>
            <a:r>
              <a:rPr lang="en-US" sz="2400" b="1" i="1" dirty="0">
                <a:solidFill>
                  <a:srgbClr val="F5A700"/>
                </a:solidFill>
              </a:rPr>
              <a:t>initial configuration</a:t>
            </a:r>
            <a:r>
              <a:rPr lang="en-US" sz="2400" dirty="0"/>
              <a:t>:</a:t>
            </a:r>
          </a:p>
          <a:p>
            <a:pPr lvl="1"/>
            <a:r>
              <a:rPr lang="en-US" sz="2400" i="1" dirty="0"/>
              <a:t>Solid </a:t>
            </a:r>
            <a:r>
              <a:rPr lang="en-US" sz="2400" dirty="0">
                <a:cs typeface="Calibri" panose="020F0502020204030204" pitchFamily="34" charset="0"/>
              </a:rPr>
              <a:t>→ </a:t>
            </a:r>
            <a:r>
              <a:rPr lang="en-US" sz="2400" dirty="0"/>
              <a:t>X-ray crystallographic data</a:t>
            </a:r>
          </a:p>
          <a:p>
            <a:pPr lvl="1"/>
            <a:r>
              <a:rPr lang="en-US" sz="2400" i="1" dirty="0"/>
              <a:t>Fluid</a:t>
            </a:r>
            <a:r>
              <a:rPr lang="en-US" sz="2400" dirty="0"/>
              <a:t> </a:t>
            </a:r>
            <a:r>
              <a:rPr lang="en-US" sz="2400" dirty="0">
                <a:cs typeface="Calibri" panose="020F0502020204030204" pitchFamily="34" charset="0"/>
              </a:rPr>
              <a:t>→</a:t>
            </a:r>
            <a:r>
              <a:rPr lang="en-US" sz="2400" dirty="0"/>
              <a:t> initial density close to the experimental properties</a:t>
            </a:r>
          </a:p>
          <a:p>
            <a:pPr lvl="1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C2A90-261B-4A16-8BE8-F67D873F8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409" y="2709000"/>
            <a:ext cx="2053332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174F2-DF11-495C-BE55-48AF0E656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070" y="2716571"/>
            <a:ext cx="2021333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F4104-5F36-4338-A593-CCC2F1AD0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747" y="2716571"/>
            <a:ext cx="2021333" cy="1440000"/>
          </a:xfrm>
          <a:prstGeom prst="rect">
            <a:avLst/>
          </a:prstGeom>
        </p:spPr>
      </p:pic>
      <p:pic>
        <p:nvPicPr>
          <p:cNvPr id="2052" name="Picture 4" descr="Iron(III) phosphate - Wikipedia">
            <a:extLst>
              <a:ext uri="{FF2B5EF4-FFF2-40B4-BE49-F238E27FC236}">
                <a16:creationId xmlns:a16="http://schemas.microsoft.com/office/drawing/2014/main" id="{BDBDDB08-DB37-466F-B8C4-B99E0940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98" y="4531566"/>
            <a:ext cx="2564990" cy="16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2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D88E8B5-C20C-47A1-9C22-B545284DA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522" y="2266935"/>
            <a:ext cx="8164286" cy="4271977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F5A700"/>
                </a:solidFill>
              </a:rPr>
              <a:t>Random</a:t>
            </a:r>
            <a:r>
              <a:rPr lang="en-US" sz="2400" i="1" dirty="0"/>
              <a:t> </a:t>
            </a:r>
            <a:r>
              <a:rPr lang="en-US" sz="2400" b="1" i="1" dirty="0">
                <a:solidFill>
                  <a:srgbClr val="F5A700"/>
                </a:solidFill>
              </a:rPr>
              <a:t>shifts</a:t>
            </a:r>
            <a:r>
              <a:rPr lang="en-US" sz="2400" i="1" dirty="0"/>
              <a:t> </a:t>
            </a:r>
            <a:r>
              <a:rPr lang="en-US" sz="2400" dirty="0"/>
              <a:t>in coordinates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 of selected molecule(s) to generate new system configurations (or </a:t>
            </a:r>
            <a:r>
              <a:rPr lang="en-US" sz="2400" dirty="0" err="1"/>
              <a:t>V</a:t>
            </a:r>
            <a:r>
              <a:rPr lang="en-US" sz="2400" baseline="-25000" dirty="0" err="1"/>
              <a:t>system</a:t>
            </a:r>
            <a:r>
              <a:rPr lang="en-US" sz="2400" baseline="-25000" dirty="0"/>
              <a:t> </a:t>
            </a:r>
            <a:r>
              <a:rPr lang="en-US" sz="2400" dirty="0"/>
              <a:t>/ </a:t>
            </a:r>
            <a:r>
              <a:rPr lang="en-US" sz="2400" dirty="0" err="1"/>
              <a:t>N</a:t>
            </a:r>
            <a:r>
              <a:rPr lang="en-US" sz="2400" baseline="-25000" dirty="0" err="1"/>
              <a:t>system</a:t>
            </a:r>
            <a:r>
              <a:rPr lang="en-US" sz="2400" i="1" baseline="-25000" dirty="0"/>
              <a:t> </a:t>
            </a:r>
            <a:r>
              <a:rPr lang="en-US" sz="2400" i="1" dirty="0"/>
              <a:t>depending on ensemble</a:t>
            </a:r>
            <a:r>
              <a:rPr lang="en-US" sz="2400" dirty="0"/>
              <a:t>)</a:t>
            </a:r>
          </a:p>
          <a:p>
            <a:r>
              <a:rPr lang="en-US" sz="2400" dirty="0"/>
              <a:t>New configurations are </a:t>
            </a:r>
            <a:r>
              <a:rPr lang="en-US" sz="2400" b="1" i="1" dirty="0">
                <a:solidFill>
                  <a:srgbClr val="F5A700"/>
                </a:solidFill>
              </a:rPr>
              <a:t>accepted or rejected </a:t>
            </a:r>
            <a:r>
              <a:rPr lang="en-US" sz="2400" dirty="0"/>
              <a:t>based on criteria relating to </a:t>
            </a:r>
            <a:r>
              <a:rPr lang="en-US" sz="2400" b="1" i="1" dirty="0">
                <a:solidFill>
                  <a:srgbClr val="F5A700"/>
                </a:solidFill>
              </a:rPr>
              <a:t>probability</a:t>
            </a:r>
            <a:endParaRPr lang="en-US" sz="2400" dirty="0"/>
          </a:p>
          <a:p>
            <a:r>
              <a:rPr lang="en-US" sz="2400" i="1" dirty="0"/>
              <a:t>Properties</a:t>
            </a:r>
            <a:r>
              <a:rPr lang="en-US" sz="2400" dirty="0"/>
              <a:t> calculated by </a:t>
            </a:r>
            <a:r>
              <a:rPr lang="en-US" sz="2400" b="1" i="1" dirty="0">
                <a:solidFill>
                  <a:srgbClr val="F5A700"/>
                </a:solidFill>
              </a:rPr>
              <a:t>averaging</a:t>
            </a:r>
            <a:r>
              <a:rPr lang="en-US" sz="2400" dirty="0"/>
              <a:t> the </a:t>
            </a:r>
            <a:r>
              <a:rPr lang="en-US" sz="2400" i="1" dirty="0"/>
              <a:t>accepted configurations</a:t>
            </a:r>
            <a:r>
              <a:rPr lang="en-US" sz="2400" dirty="0"/>
              <a:t> across all MC steps (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MC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09E4-B947-4446-AD42-C1B3A0C1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Hopping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A06BCBE-7F1D-4794-A964-0B03C617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Graphic 7" descr="Scales of justice outline">
            <a:extLst>
              <a:ext uri="{FF2B5EF4-FFF2-40B4-BE49-F238E27FC236}">
                <a16:creationId xmlns:a16="http://schemas.microsoft.com/office/drawing/2014/main" id="{75E741A5-F8B7-4590-9C0E-25832956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9352" y="111333"/>
            <a:ext cx="490728" cy="490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760805-BA30-4587-A30F-5ACAE456E4C9}"/>
                  </a:ext>
                </a:extLst>
              </p:cNvPr>
              <p:cNvSpPr txBox="1"/>
              <p:nvPr/>
            </p:nvSpPr>
            <p:spPr>
              <a:xfrm>
                <a:off x="1905357" y="5483850"/>
                <a:ext cx="5081712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CA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</m:sub>
                              </m:sSub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𝑀𝐶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CA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CA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760805-BA30-4587-A30F-5ACAE456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357" y="5483850"/>
                <a:ext cx="5081712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954CC27-FDDB-4E98-BA20-70CDA563AE1D}"/>
              </a:ext>
            </a:extLst>
          </p:cNvPr>
          <p:cNvGrpSpPr/>
          <p:nvPr/>
        </p:nvGrpSpPr>
        <p:grpSpPr>
          <a:xfrm>
            <a:off x="9829236" y="2357257"/>
            <a:ext cx="1624774" cy="1624774"/>
            <a:chOff x="9829237" y="2360625"/>
            <a:chExt cx="1624774" cy="16247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5B784FD-619A-41B1-85AB-5E343FD6E842}"/>
                </a:ext>
              </a:extLst>
            </p:cNvPr>
            <p:cNvSpPr/>
            <p:nvPr/>
          </p:nvSpPr>
          <p:spPr>
            <a:xfrm>
              <a:off x="9829237" y="2360625"/>
              <a:ext cx="1624774" cy="16247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374AFD-B8F8-42DB-9BF7-E41298110DB5}"/>
                </a:ext>
              </a:extLst>
            </p:cNvPr>
            <p:cNvSpPr/>
            <p:nvPr/>
          </p:nvSpPr>
          <p:spPr>
            <a:xfrm>
              <a:off x="10276114" y="2632834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B130E7-A535-4E72-B0B4-7FCAB70CEDB1}"/>
                </a:ext>
              </a:extLst>
            </p:cNvPr>
            <p:cNvSpPr/>
            <p:nvPr/>
          </p:nvSpPr>
          <p:spPr>
            <a:xfrm>
              <a:off x="11003778" y="3149082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5BF54F-6A14-41CD-921F-F25FD9519BB2}"/>
                </a:ext>
              </a:extLst>
            </p:cNvPr>
            <p:cNvSpPr/>
            <p:nvPr/>
          </p:nvSpPr>
          <p:spPr>
            <a:xfrm>
              <a:off x="9996196" y="3563841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D4D370B-CC77-4771-B2BF-F97A4C74F9F5}"/>
                </a:ext>
              </a:extLst>
            </p:cNvPr>
            <p:cNvSpPr/>
            <p:nvPr/>
          </p:nvSpPr>
          <p:spPr>
            <a:xfrm>
              <a:off x="10740073" y="3605195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1FFD3B-A433-4778-8A19-E40E7B3B34A3}"/>
                </a:ext>
              </a:extLst>
            </p:cNvPr>
            <p:cNvSpPr/>
            <p:nvPr/>
          </p:nvSpPr>
          <p:spPr>
            <a:xfrm rot="19550542">
              <a:off x="10907360" y="2507751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E4335FF-A857-4CCF-8CF5-0004B1FBFBCC}"/>
                </a:ext>
              </a:extLst>
            </p:cNvPr>
            <p:cNvSpPr/>
            <p:nvPr/>
          </p:nvSpPr>
          <p:spPr>
            <a:xfrm rot="742300">
              <a:off x="9918498" y="2891054"/>
              <a:ext cx="258147" cy="36512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E848E9F-454D-4EE1-A9E8-75F76770C7FB}"/>
                </a:ext>
              </a:extLst>
            </p:cNvPr>
            <p:cNvSpPr/>
            <p:nvPr/>
          </p:nvSpPr>
          <p:spPr>
            <a:xfrm rot="742300">
              <a:off x="10512551" y="3078667"/>
              <a:ext cx="258147" cy="36512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85B0B87-571E-4C03-90EF-6491B465DF56}"/>
              </a:ext>
            </a:extLst>
          </p:cNvPr>
          <p:cNvSpPr txBox="1"/>
          <p:nvPr/>
        </p:nvSpPr>
        <p:spPr>
          <a:xfrm>
            <a:off x="9367471" y="2014909"/>
            <a:ext cx="2482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Starting configuration</a:t>
            </a:r>
            <a:endParaRPr lang="en-C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F7E9DD-C491-48D3-829F-C70A89C0CFD7}"/>
              </a:ext>
            </a:extLst>
          </p:cNvPr>
          <p:cNvGrpSpPr/>
          <p:nvPr/>
        </p:nvGrpSpPr>
        <p:grpSpPr>
          <a:xfrm>
            <a:off x="9796429" y="4491480"/>
            <a:ext cx="1624774" cy="1624774"/>
            <a:chOff x="9829237" y="2360625"/>
            <a:chExt cx="1624774" cy="16247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9B6D14-67DE-4DFF-AD24-E764F6270758}"/>
                </a:ext>
              </a:extLst>
            </p:cNvPr>
            <p:cNvSpPr/>
            <p:nvPr/>
          </p:nvSpPr>
          <p:spPr>
            <a:xfrm>
              <a:off x="9829237" y="2360625"/>
              <a:ext cx="1624774" cy="162477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8CD355-65A8-423B-A897-CE5A79DAF996}"/>
                </a:ext>
              </a:extLst>
            </p:cNvPr>
            <p:cNvSpPr/>
            <p:nvPr/>
          </p:nvSpPr>
          <p:spPr>
            <a:xfrm>
              <a:off x="10047571" y="2472820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222B96-4BDA-48E5-A54C-94D81F2AD0FE}"/>
                </a:ext>
              </a:extLst>
            </p:cNvPr>
            <p:cNvSpPr/>
            <p:nvPr/>
          </p:nvSpPr>
          <p:spPr>
            <a:xfrm>
              <a:off x="11025060" y="3532842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A4A692-DA19-4A75-845B-A53CCB3401B3}"/>
                </a:ext>
              </a:extLst>
            </p:cNvPr>
            <p:cNvSpPr/>
            <p:nvPr/>
          </p:nvSpPr>
          <p:spPr>
            <a:xfrm>
              <a:off x="10208134" y="3411865"/>
              <a:ext cx="279918" cy="279918"/>
            </a:xfrm>
            <a:prstGeom prst="ellipse">
              <a:avLst/>
            </a:prstGeom>
            <a:solidFill>
              <a:srgbClr val="F5A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1DF6DB6-C501-4E7A-9774-2E681C2965E9}"/>
                </a:ext>
              </a:extLst>
            </p:cNvPr>
            <p:cNvSpPr/>
            <p:nvPr/>
          </p:nvSpPr>
          <p:spPr>
            <a:xfrm rot="16200000">
              <a:off x="10624996" y="3131728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7A66D23-2520-45AF-A782-B31693442EFC}"/>
                </a:ext>
              </a:extLst>
            </p:cNvPr>
            <p:cNvSpPr/>
            <p:nvPr/>
          </p:nvSpPr>
          <p:spPr>
            <a:xfrm rot="2393552">
              <a:off x="10907360" y="2507751"/>
              <a:ext cx="472751" cy="2425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569F57E3-8FA5-4942-A1D2-BC8F4D1B3F1E}"/>
                </a:ext>
              </a:extLst>
            </p:cNvPr>
            <p:cNvSpPr/>
            <p:nvPr/>
          </p:nvSpPr>
          <p:spPr>
            <a:xfrm rot="742300">
              <a:off x="9918498" y="2891054"/>
              <a:ext cx="258147" cy="36512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0F62B6A-9A49-4B64-8B71-9F26AB7184F3}"/>
              </a:ext>
            </a:extLst>
          </p:cNvPr>
          <p:cNvSpPr txBox="1"/>
          <p:nvPr/>
        </p:nvSpPr>
        <p:spPr>
          <a:xfrm>
            <a:off x="9375171" y="6091616"/>
            <a:ext cx="2482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New configuration(s)</a:t>
            </a:r>
            <a:endParaRPr lang="en-CA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948FB15C-478E-4E9D-9895-35519224453A}"/>
              </a:ext>
            </a:extLst>
          </p:cNvPr>
          <p:cNvSpPr/>
          <p:nvPr/>
        </p:nvSpPr>
        <p:spPr>
          <a:xfrm>
            <a:off x="10064100" y="4049349"/>
            <a:ext cx="247111" cy="240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2"/>
              </a:solidFill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EFA46A5F-ED20-4C0D-8E70-1BBEB0F61C4B}"/>
              </a:ext>
            </a:extLst>
          </p:cNvPr>
          <p:cNvSpPr/>
          <p:nvPr/>
        </p:nvSpPr>
        <p:spPr>
          <a:xfrm>
            <a:off x="10327770" y="4115484"/>
            <a:ext cx="247111" cy="240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78B9666-1463-4A85-B990-89F721591A5B}"/>
              </a:ext>
            </a:extLst>
          </p:cNvPr>
          <p:cNvSpPr/>
          <p:nvPr/>
        </p:nvSpPr>
        <p:spPr>
          <a:xfrm>
            <a:off x="10616516" y="4154419"/>
            <a:ext cx="247111" cy="240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2"/>
              </a:solidFill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D30E1D43-8FE9-47ED-A200-43E9B9376F9B}"/>
              </a:ext>
            </a:extLst>
          </p:cNvPr>
          <p:cNvSpPr/>
          <p:nvPr/>
        </p:nvSpPr>
        <p:spPr>
          <a:xfrm>
            <a:off x="10893983" y="4213344"/>
            <a:ext cx="247111" cy="240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732AA3-7475-49DB-88E9-D38EC20B7FE9}"/>
              </a:ext>
            </a:extLst>
          </p:cNvPr>
          <p:cNvSpPr txBox="1"/>
          <p:nvPr/>
        </p:nvSpPr>
        <p:spPr>
          <a:xfrm>
            <a:off x="8949654" y="4050866"/>
            <a:ext cx="118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MC 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505931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1289</TotalTime>
  <Words>2385</Words>
  <Application>Microsoft Office PowerPoint</Application>
  <PresentationFormat>Widescreen</PresentationFormat>
  <Paragraphs>281</Paragraphs>
  <Slides>35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Next LT Pro</vt:lpstr>
      <vt:lpstr>Calibri</vt:lpstr>
      <vt:lpstr>Cambria Math</vt:lpstr>
      <vt:lpstr>Segoe UI</vt:lpstr>
      <vt:lpstr>Symbol</vt:lpstr>
      <vt:lpstr>Wingdings</vt:lpstr>
      <vt:lpstr>AccentBoxVTI</vt:lpstr>
      <vt:lpstr>Detailed Balance &amp; Monte Carlo </vt:lpstr>
      <vt:lpstr>Outline</vt:lpstr>
      <vt:lpstr>Topic one: Why use Monte Carlo Methods?</vt:lpstr>
      <vt:lpstr>Introduction</vt:lpstr>
      <vt:lpstr>Option 1: Molecular Dynamics (MD)</vt:lpstr>
      <vt:lpstr>Option 2: Monte Carlo (MC) Simulations</vt:lpstr>
      <vt:lpstr>Topic two: How are Monte Carlo simulations performed?</vt:lpstr>
      <vt:lpstr>Getting Started</vt:lpstr>
      <vt:lpstr>Configuration Hopping</vt:lpstr>
      <vt:lpstr>MC Particle Dance</vt:lpstr>
      <vt:lpstr>Probability</vt:lpstr>
      <vt:lpstr>Potential Energy</vt:lpstr>
      <vt:lpstr>Potential Energy &amp; Probability</vt:lpstr>
      <vt:lpstr>How does a MC simulation operate?</vt:lpstr>
      <vt:lpstr>Sampling Methods</vt:lpstr>
      <vt:lpstr>Importance Sampling</vt:lpstr>
      <vt:lpstr>Acceptance Criteria—Importance Sampling</vt:lpstr>
      <vt:lpstr>Acceptance Criteria—Importance Sampling</vt:lpstr>
      <vt:lpstr>Other Ensembles/Applications of MC</vt:lpstr>
      <vt:lpstr>Ergodicity &amp; MC</vt:lpstr>
      <vt:lpstr>Topic three: What is detailed balance?</vt:lpstr>
      <vt:lpstr>Detailed Balance—Origins</vt:lpstr>
      <vt:lpstr>Detailed Balance</vt:lpstr>
      <vt:lpstr>Detailed Balance—Outcomes</vt:lpstr>
      <vt:lpstr>Will it (Detailed) Balance?</vt:lpstr>
      <vt:lpstr>Will it (Detailed) Balance?</vt:lpstr>
      <vt:lpstr>Topic four: Is detailed balance necessary?</vt:lpstr>
      <vt:lpstr>MC without Detailed Balance?</vt:lpstr>
      <vt:lpstr>Strict Detailed Balance vs. Balance</vt:lpstr>
      <vt:lpstr>Beyond Detailed Balance—Examples</vt:lpstr>
      <vt:lpstr>Breaking Detailed Balance</vt:lpstr>
      <vt:lpstr>Summary</vt:lpstr>
      <vt:lpstr>Thank you</vt:lpstr>
      <vt:lpstr>Monte Carlo (MC) Advantages</vt:lpstr>
      <vt:lpstr>Will it (Detailed) Balance?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AccentBox</dc:title>
  <dc:creator>Marco Gilbaldi</dc:creator>
  <cp:lastModifiedBy>Marco Gilbaldi</cp:lastModifiedBy>
  <cp:revision>287</cp:revision>
  <dcterms:created xsi:type="dcterms:W3CDTF">2022-10-02T20:00:49Z</dcterms:created>
  <dcterms:modified xsi:type="dcterms:W3CDTF">2022-10-13T20:56:11Z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