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8" r:id="rId4"/>
    <p:sldId id="283" r:id="rId5"/>
    <p:sldId id="262" r:id="rId6"/>
    <p:sldId id="284" r:id="rId7"/>
    <p:sldId id="285" r:id="rId8"/>
    <p:sldId id="286" r:id="rId9"/>
    <p:sldId id="278" r:id="rId10"/>
    <p:sldId id="277" r:id="rId11"/>
    <p:sldId id="279" r:id="rId12"/>
    <p:sldId id="280" r:id="rId13"/>
    <p:sldId id="281" r:id="rId14"/>
    <p:sldId id="289" r:id="rId15"/>
    <p:sldId id="288" r:id="rId16"/>
    <p:sldId id="259" r:id="rId17"/>
    <p:sldId id="275" r:id="rId18"/>
    <p:sldId id="267" r:id="rId19"/>
    <p:sldId id="257" r:id="rId20"/>
    <p:sldId id="270" r:id="rId21"/>
    <p:sldId id="260" r:id="rId22"/>
    <p:sldId id="261" r:id="rId23"/>
    <p:sldId id="268" r:id="rId24"/>
    <p:sldId id="269" r:id="rId25"/>
    <p:sldId id="263" r:id="rId26"/>
    <p:sldId id="287" r:id="rId27"/>
    <p:sldId id="271" r:id="rId28"/>
    <p:sldId id="272" r:id="rId29"/>
    <p:sldId id="264" r:id="rId30"/>
    <p:sldId id="265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chler, Lorcan - BSMD/DMEE" initials="ML-B" lastIdx="4" clrIdx="0">
    <p:extLst>
      <p:ext uri="{19B8F6BF-5375-455C-9EA6-DF929625EA0E}">
        <p15:presenceInfo xmlns:p15="http://schemas.microsoft.com/office/powerpoint/2012/main" userId="Mischler, Lorcan - BSMD/DM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32" autoAdjust="0"/>
  </p:normalViewPr>
  <p:slideViewPr>
    <p:cSldViewPr snapToGrid="0">
      <p:cViewPr varScale="1">
        <p:scale>
          <a:sx n="48" d="100"/>
          <a:sy n="48" d="100"/>
        </p:scale>
        <p:origin x="4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4989-878E-4186-913F-7E88CB27A02E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3612-9A1D-4843-A276-E61C2C68C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92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3612-9A1D-4843-A276-E61C2C68CA8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55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3612-9A1D-4843-A276-E61C2C68CA8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7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0BD4-69A2-492F-B71C-E2BC337A0449}" type="slidenum">
              <a:rPr lang="en-CA"/>
              <a:pPr/>
              <a:t>7</a:t>
            </a:fld>
            <a:endParaRPr lang="en-CA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n-CA" sz="1200" dirty="0" smtClean="0"/>
              <a:t>Standard results from the generalized linear regression for inference on the regression parameters apply.</a:t>
            </a:r>
          </a:p>
          <a:p>
            <a:pPr algn="just" eaLnBrk="1" hangingPunct="1"/>
            <a:endParaRPr lang="en-CA" sz="1200" dirty="0" smtClean="0"/>
          </a:p>
          <a:p>
            <a:pPr algn="just" eaLnBrk="1" hangingPunct="1"/>
            <a:r>
              <a:rPr lang="en-CA" sz="1200" dirty="0" smtClean="0"/>
              <a:t>Use the </a:t>
            </a:r>
            <a:r>
              <a:rPr lang="en-CA" sz="1200" u="sng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check</a:t>
            </a:r>
            <a:r>
              <a:rPr lang="en-CA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smtClean="0"/>
              <a:t>spec to produce various diagnostics statistics using the residuals from the fitted model.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30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0BD4-69A2-492F-B71C-E2BC337A0449}" type="slidenum">
              <a:rPr lang="en-CA"/>
              <a:pPr/>
              <a:t>8</a:t>
            </a:fld>
            <a:endParaRPr lang="en-CA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n-CA" sz="1200" dirty="0" smtClean="0"/>
              <a:t>Standard results from the generalized linear regression for inference on the regression parameters apply.</a:t>
            </a:r>
          </a:p>
          <a:p>
            <a:pPr algn="just" eaLnBrk="1" hangingPunct="1"/>
            <a:endParaRPr lang="en-CA" sz="1200" dirty="0" smtClean="0"/>
          </a:p>
          <a:p>
            <a:pPr algn="just" eaLnBrk="1" hangingPunct="1"/>
            <a:r>
              <a:rPr lang="en-CA" sz="1200" dirty="0" smtClean="0"/>
              <a:t>Use the </a:t>
            </a:r>
            <a:r>
              <a:rPr lang="en-CA" sz="1200" u="sng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check</a:t>
            </a:r>
            <a:r>
              <a:rPr lang="en-CA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smtClean="0"/>
              <a:t>spec to produce various diagnostics statistics using the residuals from the fitted model.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407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3612-9A1D-4843-A276-E61C2C68CA8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92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3612-9A1D-4843-A276-E61C2C68CA8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97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A3612-9A1D-4843-A276-E61C2C68CA8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317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0096-AFFB-44B9-9E74-24B80AF2BB1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92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altLang="en-US" dirty="0" smtClean="0"/>
              <a:t>La</a:t>
            </a:r>
            <a:r>
              <a:rPr lang="en-CA" altLang="en-US" baseline="0" dirty="0" smtClean="0"/>
              <a:t> </a:t>
            </a:r>
            <a:r>
              <a:rPr lang="en-CA" altLang="en-US" baseline="0" dirty="0" err="1" smtClean="0"/>
              <a:t>réconciliation</a:t>
            </a:r>
            <a:r>
              <a:rPr lang="en-CA" altLang="en-US" baseline="0" dirty="0" smtClean="0"/>
              <a:t> </a:t>
            </a:r>
            <a:r>
              <a:rPr lang="en-CA" altLang="en-US" baseline="0" dirty="0" err="1" smtClean="0"/>
              <a:t>estimera</a:t>
            </a:r>
            <a:r>
              <a:rPr lang="en-CA" altLang="en-US" baseline="0" dirty="0" smtClean="0"/>
              <a:t> le </a:t>
            </a:r>
            <a:r>
              <a:rPr lang="en-CA" altLang="en-US" baseline="0" dirty="0" err="1" smtClean="0"/>
              <a:t>paramètre</a:t>
            </a:r>
            <a:r>
              <a:rPr lang="en-CA" altLang="en-US" baseline="0" dirty="0" smtClean="0"/>
              <a:t> </a:t>
            </a:r>
            <a:r>
              <a:rPr lang="en-CA" altLang="en-US" baseline="0" dirty="0" err="1" smtClean="0"/>
              <a:t>thêta</a:t>
            </a:r>
            <a:r>
              <a:rPr lang="en-CA" altLang="en-US" baseline="0" dirty="0" smtClean="0"/>
              <a:t>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4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0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2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02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251-15BF-4859-9FC4-46EAB2E8D7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896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1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4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65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2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69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5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7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9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1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eve.matthews@canada.c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gmdVsrVA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can.gc.ca/fra/quo/bdd/dd-faq" TargetMode="External"/><Relationship Id="rId5" Type="http://schemas.openxmlformats.org/officeDocument/2006/relationships/hyperlink" Target="https://www.statcan.gc.ca/eng/dai/btd/sad-faq%20/" TargetMode="External"/><Relationship Id="rId4" Type="http://schemas.openxmlformats.org/officeDocument/2006/relationships/hyperlink" Target="https://www.youtube.com/watch?v=l5A0ZDMzsv8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an.gc.ca/concepts/index-fra.htm" TargetMode="External"/><Relationship Id="rId2" Type="http://schemas.openxmlformats.org/officeDocument/2006/relationships/hyperlink" Target="http://laws.justice.gc.ca/fra/lois/S-19/TexteComple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an.gc.ca/RecrutementMA" TargetMode="External"/><Relationship Id="rId2" Type="http://schemas.openxmlformats.org/officeDocument/2006/relationships/hyperlink" Target="mailto:Steve.Matthews@Canada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246"/>
            <a:ext cx="12094029" cy="1022123"/>
          </a:xfrm>
        </p:spPr>
        <p:txBody>
          <a:bodyPr>
            <a:normAutofit fontScale="90000"/>
          </a:bodyPr>
          <a:lstStyle/>
          <a:p>
            <a:r>
              <a:rPr lang="fr-FR" sz="4800" b="1" dirty="0"/>
              <a:t>Survol des séries chronologiques et de la </a:t>
            </a:r>
            <a:r>
              <a:rPr lang="fr-FR" sz="4800" b="1" dirty="0" err="1" smtClean="0"/>
              <a:t>désaisonnalisation</a:t>
            </a:r>
            <a:r>
              <a:rPr lang="fr-FR" sz="4800" b="1" dirty="0" smtClean="0"/>
              <a:t> </a:t>
            </a:r>
            <a:r>
              <a:rPr lang="fr-FR" sz="4800" b="1" dirty="0"/>
              <a:t>à Statistique </a:t>
            </a:r>
            <a:r>
              <a:rPr lang="fr-FR" sz="4800" b="1" dirty="0" smtClean="0"/>
              <a:t>Canada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69" y="3602037"/>
            <a:ext cx="11742345" cy="165576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Steve Matthews, </a:t>
            </a:r>
            <a:r>
              <a:rPr lang="en-CA" dirty="0" smtClean="0">
                <a:hlinkClick r:id="rId4"/>
              </a:rPr>
              <a:t>steve.matthews@canada.ca</a:t>
            </a:r>
            <a:r>
              <a:rPr lang="en-CA" dirty="0" smtClean="0"/>
              <a:t> </a:t>
            </a:r>
          </a:p>
          <a:p>
            <a:r>
              <a:rPr lang="en-CA" dirty="0"/>
              <a:t>Chef, Centre de </a:t>
            </a:r>
            <a:r>
              <a:rPr lang="en-CA" dirty="0" err="1" smtClean="0"/>
              <a:t>ressources</a:t>
            </a:r>
            <a:r>
              <a:rPr lang="en-CA" dirty="0" smtClean="0"/>
              <a:t> </a:t>
            </a:r>
            <a:r>
              <a:rPr lang="en-CA" dirty="0"/>
              <a:t>pour la </a:t>
            </a:r>
            <a:r>
              <a:rPr lang="en-CA" dirty="0" err="1" smtClean="0"/>
              <a:t>recherche</a:t>
            </a:r>
            <a:r>
              <a:rPr lang="en-CA" dirty="0" smtClean="0"/>
              <a:t> </a:t>
            </a:r>
            <a:r>
              <a:rPr lang="en-CA" dirty="0"/>
              <a:t>et </a:t>
            </a:r>
            <a:r>
              <a:rPr lang="en-CA" dirty="0" err="1"/>
              <a:t>l’analyse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/>
              <a:t>chronologiques</a:t>
            </a:r>
            <a:endParaRPr lang="en-CA" dirty="0"/>
          </a:p>
          <a:p>
            <a:r>
              <a:rPr lang="en-CA" dirty="0"/>
              <a:t>Chief, Time Series Research and Analysis Centre </a:t>
            </a:r>
          </a:p>
          <a:p>
            <a:r>
              <a:rPr lang="en-CA" dirty="0"/>
              <a:t> </a:t>
            </a:r>
            <a:r>
              <a:rPr lang="en-CA" dirty="0" err="1"/>
              <a:t>Statistique</a:t>
            </a:r>
            <a:r>
              <a:rPr lang="en-CA" dirty="0"/>
              <a:t> Canada / Statistics Canada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1334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</a:t>
            </a:r>
            <a:r>
              <a:rPr lang="en-CA" dirty="0"/>
              <a:t>- </a:t>
            </a: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/>
              <a:t>de </a:t>
            </a:r>
            <a:r>
              <a:rPr lang="en-CA" dirty="0" err="1"/>
              <a:t>lissage</a:t>
            </a:r>
            <a:r>
              <a:rPr lang="en-CA" dirty="0"/>
              <a:t> </a:t>
            </a:r>
            <a:r>
              <a:rPr lang="en-CA" dirty="0" err="1" smtClean="0"/>
              <a:t>exponentiel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« Le </a:t>
            </a:r>
            <a:r>
              <a:rPr lang="en-CA" dirty="0" err="1"/>
              <a:t>b</a:t>
            </a:r>
            <a:r>
              <a:rPr lang="en-CA" dirty="0" err="1" smtClean="0"/>
              <a:t>ourreau</a:t>
            </a:r>
            <a:r>
              <a:rPr lang="en-CA" dirty="0" smtClean="0"/>
              <a:t> de travail des </a:t>
            </a:r>
            <a:r>
              <a:rPr lang="en-CA" dirty="0" err="1" smtClean="0"/>
              <a:t>modèles</a:t>
            </a:r>
            <a:r>
              <a:rPr lang="en-CA" dirty="0" smtClean="0"/>
              <a:t> de </a:t>
            </a:r>
            <a:r>
              <a:rPr lang="en-CA" dirty="0" err="1" smtClean="0"/>
              <a:t>prévision</a:t>
            </a:r>
            <a:r>
              <a:rPr lang="en-CA" dirty="0"/>
              <a:t> »</a:t>
            </a:r>
          </a:p>
          <a:p>
            <a:pPr lvl="1"/>
            <a:r>
              <a:rPr lang="en-CA" dirty="0" err="1" smtClean="0"/>
              <a:t>Calculs</a:t>
            </a:r>
            <a:r>
              <a:rPr lang="en-CA" dirty="0" smtClean="0"/>
              <a:t> simples, facile à </a:t>
            </a:r>
            <a:r>
              <a:rPr lang="en-CA" dirty="0" err="1" smtClean="0"/>
              <a:t>comprendre</a:t>
            </a:r>
            <a:r>
              <a:rPr lang="en-CA" dirty="0" smtClean="0"/>
              <a:t> et à </a:t>
            </a:r>
            <a:r>
              <a:rPr lang="en-CA" dirty="0" err="1" smtClean="0"/>
              <a:t>appliquer</a:t>
            </a:r>
            <a:endParaRPr lang="en-CA" dirty="0"/>
          </a:p>
          <a:p>
            <a:pPr lvl="1"/>
            <a:r>
              <a:rPr lang="en-CA" dirty="0" smtClean="0"/>
              <a:t>Flexible et </a:t>
            </a:r>
            <a:r>
              <a:rPr lang="en-CA" dirty="0" err="1" smtClean="0"/>
              <a:t>robuste</a:t>
            </a:r>
            <a:r>
              <a:rPr lang="en-CA" dirty="0" smtClean="0"/>
              <a:t> – </a:t>
            </a:r>
            <a:r>
              <a:rPr lang="en-CA" dirty="0" err="1" smtClean="0"/>
              <a:t>souvent</a:t>
            </a:r>
            <a:r>
              <a:rPr lang="en-CA" dirty="0" smtClean="0"/>
              <a:t> </a:t>
            </a:r>
            <a:r>
              <a:rPr lang="en-CA" dirty="0" err="1" smtClean="0"/>
              <a:t>donnent</a:t>
            </a:r>
            <a:r>
              <a:rPr lang="en-CA" dirty="0" smtClean="0"/>
              <a:t> des </a:t>
            </a:r>
            <a:r>
              <a:rPr lang="en-CA" dirty="0" err="1" smtClean="0"/>
              <a:t>meilleurs</a:t>
            </a:r>
            <a:r>
              <a:rPr lang="en-CA" dirty="0" smtClean="0"/>
              <a:t> </a:t>
            </a:r>
            <a:r>
              <a:rPr lang="en-CA" dirty="0" err="1" smtClean="0"/>
              <a:t>résultats</a:t>
            </a:r>
            <a:r>
              <a:rPr lang="en-CA" dirty="0" smtClean="0"/>
              <a:t> que les </a:t>
            </a:r>
            <a:r>
              <a:rPr lang="en-CA" dirty="0" err="1" smtClean="0"/>
              <a:t>modèles</a:t>
            </a:r>
            <a:r>
              <a:rPr lang="en-CA" dirty="0" smtClean="0"/>
              <a:t> plus complexes</a:t>
            </a:r>
            <a:endParaRPr lang="en-CA" dirty="0"/>
          </a:p>
          <a:p>
            <a:pPr lvl="1"/>
            <a:r>
              <a:rPr lang="en-CA" dirty="0" err="1" smtClean="0"/>
              <a:t>Possibilité</a:t>
            </a:r>
            <a:r>
              <a:rPr lang="en-CA" dirty="0" smtClean="0"/>
              <a:t> </a:t>
            </a:r>
            <a:r>
              <a:rPr lang="en-CA" dirty="0" err="1" smtClean="0"/>
              <a:t>d’inclure</a:t>
            </a:r>
            <a:r>
              <a:rPr lang="en-CA" dirty="0" smtClean="0"/>
              <a:t> des variables </a:t>
            </a:r>
            <a:r>
              <a:rPr lang="en-CA" dirty="0" err="1" smtClean="0"/>
              <a:t>auxiliaires</a:t>
            </a:r>
            <a:endParaRPr lang="en-CA" dirty="0"/>
          </a:p>
          <a:p>
            <a:pPr lvl="1"/>
            <a:r>
              <a:rPr lang="en-CA" dirty="0" err="1" smtClean="0"/>
              <a:t>Valeur</a:t>
            </a:r>
            <a:r>
              <a:rPr lang="en-CA" dirty="0" smtClean="0"/>
              <a:t> </a:t>
            </a:r>
            <a:r>
              <a:rPr lang="en-CA" dirty="0" err="1" smtClean="0"/>
              <a:t>modélisée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moyenne</a:t>
            </a:r>
            <a:r>
              <a:rPr lang="en-CA" dirty="0" smtClean="0"/>
              <a:t> mobile des </a:t>
            </a:r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précédentes</a:t>
            </a:r>
            <a:endParaRPr lang="en-CA" dirty="0"/>
          </a:p>
          <a:p>
            <a:pPr lvl="1"/>
            <a:r>
              <a:rPr lang="en-CA" dirty="0" smtClean="0"/>
              <a:t>Les </a:t>
            </a:r>
            <a:r>
              <a:rPr lang="en-CA" dirty="0" err="1" smtClean="0"/>
              <a:t>poids</a:t>
            </a:r>
            <a:r>
              <a:rPr lang="en-CA" dirty="0" smtClean="0"/>
              <a:t> </a:t>
            </a:r>
            <a:r>
              <a:rPr lang="en-CA" dirty="0" err="1" smtClean="0"/>
              <a:t>diminuent</a:t>
            </a:r>
            <a:r>
              <a:rPr lang="en-CA" dirty="0" smtClean="0"/>
              <a:t> avec le temps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5521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</a:t>
            </a:r>
            <a:r>
              <a:rPr lang="en-CA" dirty="0" err="1" smtClean="0"/>
              <a:t>Modèles</a:t>
            </a:r>
            <a:r>
              <a:rPr lang="en-CA" dirty="0" smtClean="0"/>
              <a:t> de </a:t>
            </a:r>
            <a:r>
              <a:rPr lang="en-CA" dirty="0" err="1" smtClean="0"/>
              <a:t>lissage</a:t>
            </a:r>
            <a:r>
              <a:rPr lang="en-CA" dirty="0" smtClean="0"/>
              <a:t> </a:t>
            </a:r>
            <a:r>
              <a:rPr lang="en-CA" dirty="0" err="1" smtClean="0"/>
              <a:t>exponentiel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ex.   </a:t>
                </a:r>
                <a:r>
                  <a:rPr lang="en-CA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Lissage</a:t>
                </a:r>
                <a:r>
                  <a:rPr lang="en-CA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exponentiel</a:t>
                </a:r>
                <a:r>
                  <a:rPr lang="en-CA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simple</a:t>
                </a:r>
              </a:p>
              <a:p>
                <a:pPr marL="0" indent="0">
                  <a:buNone/>
                </a:pPr>
                <a:endParaRPr lang="en-CA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20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Commentaires</a:t>
                </a:r>
                <a:endParaRPr lang="en-C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Dépendance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avec les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valeurs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précédentes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=­­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autocorrélation</a:t>
                </a:r>
                <a:endParaRPr lang="en-CA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CA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la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prévision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</a:t>
                </a:r>
                <a14:m>
                  <m:oMath xmlns:m="http://schemas.openxmlformats.org/officeDocument/2006/math">
                    <m:r>
                      <a:rPr lang="en-CA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CA" sz="1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fonction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paramètre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lissage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typiquement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entre 0 et 1</a:t>
                </a:r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2"/>
                <a:r>
                  <a:rPr lang="en-CA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Alpha = 1, 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 de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lissage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(le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valeur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précédente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utilisée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CA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Alpha plus petit, plus de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lissage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moins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dépendance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sur la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valeur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précédente</a:t>
                </a:r>
                <a:r>
                  <a:rPr lang="en-CA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CA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21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14" y="1595311"/>
            <a:ext cx="4260339" cy="411548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6394214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Le </a:t>
            </a:r>
            <a:r>
              <a:rPr lang="en-CA" dirty="0" err="1" smtClean="0"/>
              <a:t>modèle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déterminé</a:t>
            </a:r>
            <a:r>
              <a:rPr lang="en-CA" dirty="0" smtClean="0"/>
              <a:t> par :</a:t>
            </a:r>
            <a:endParaRPr lang="en-CA" dirty="0"/>
          </a:p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	</a:t>
            </a:r>
            <a:r>
              <a:rPr lang="en-CA" sz="2400" dirty="0" smtClean="0"/>
              <a:t>La </a:t>
            </a:r>
            <a:r>
              <a:rPr lang="en-CA" sz="2400" dirty="0" err="1" smtClean="0"/>
              <a:t>forme</a:t>
            </a:r>
            <a:r>
              <a:rPr lang="en-CA" sz="2400" dirty="0" smtClean="0"/>
              <a:t> de la </a:t>
            </a:r>
            <a:r>
              <a:rPr lang="en-CA" sz="2400" dirty="0" err="1" smtClean="0"/>
              <a:t>tendance</a:t>
            </a:r>
            <a:r>
              <a:rPr lang="en-CA" sz="2400" dirty="0" smtClean="0"/>
              <a:t> </a:t>
            </a:r>
            <a:r>
              <a:rPr lang="en-CA" sz="2400" dirty="0"/>
              <a:t>– </a:t>
            </a:r>
            <a:r>
              <a:rPr lang="en-CA" sz="2400" dirty="0" err="1" smtClean="0"/>
              <a:t>déterminée</a:t>
            </a:r>
            <a:r>
              <a:rPr lang="en-CA" sz="2400" dirty="0" smtClean="0"/>
              <a:t> de </a:t>
            </a:r>
            <a:r>
              <a:rPr lang="en-CA" sz="2400" dirty="0" err="1" smtClean="0"/>
              <a:t>façon</a:t>
            </a:r>
            <a:r>
              <a:rPr lang="en-CA" sz="2400" dirty="0" smtClean="0"/>
              <a:t> </a:t>
            </a:r>
            <a:r>
              <a:rPr lang="en-CA" sz="2400" dirty="0" err="1" smtClean="0"/>
              <a:t>visuelle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selon</a:t>
            </a:r>
            <a:r>
              <a:rPr lang="en-CA" sz="2400" dirty="0" smtClean="0"/>
              <a:t> des tests de </a:t>
            </a:r>
            <a:r>
              <a:rPr lang="en-CA" sz="2400" dirty="0" err="1" smtClean="0"/>
              <a:t>qualité</a:t>
            </a:r>
            <a:r>
              <a:rPr lang="en-CA" sz="2400" dirty="0" smtClean="0"/>
              <a:t> de </a:t>
            </a:r>
            <a:r>
              <a:rPr lang="en-CA" sz="2400" dirty="0" err="1" smtClean="0"/>
              <a:t>l’ajustement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ii)	</a:t>
            </a:r>
            <a:r>
              <a:rPr lang="en-CA" sz="2400" dirty="0" smtClean="0"/>
              <a:t>La </a:t>
            </a:r>
            <a:r>
              <a:rPr lang="en-CA" sz="2400" dirty="0" err="1" smtClean="0"/>
              <a:t>forme</a:t>
            </a:r>
            <a:r>
              <a:rPr lang="en-CA" sz="2400" dirty="0" smtClean="0"/>
              <a:t> de la </a:t>
            </a:r>
            <a:r>
              <a:rPr lang="en-CA" sz="2400" dirty="0" err="1" smtClean="0"/>
              <a:t>saisonnalité</a:t>
            </a:r>
            <a:r>
              <a:rPr lang="en-CA" sz="2400" dirty="0" smtClean="0"/>
              <a:t> – </a:t>
            </a:r>
            <a:r>
              <a:rPr lang="en-CA" sz="2400" dirty="0" err="1"/>
              <a:t>déterminée</a:t>
            </a:r>
            <a:r>
              <a:rPr lang="en-CA" sz="2400" dirty="0"/>
              <a:t> de </a:t>
            </a:r>
            <a:r>
              <a:rPr lang="en-CA" sz="2400" dirty="0" err="1"/>
              <a:t>façon</a:t>
            </a:r>
            <a:r>
              <a:rPr lang="en-CA" sz="2400" dirty="0"/>
              <a:t> </a:t>
            </a:r>
            <a:r>
              <a:rPr lang="en-CA" sz="2400" dirty="0" err="1"/>
              <a:t>visuelle</a:t>
            </a:r>
            <a:r>
              <a:rPr lang="en-CA" sz="2400" dirty="0"/>
              <a:t> </a:t>
            </a:r>
            <a:r>
              <a:rPr lang="en-CA" sz="2400" dirty="0" err="1"/>
              <a:t>ou</a:t>
            </a:r>
            <a:r>
              <a:rPr lang="en-CA" sz="2400" dirty="0"/>
              <a:t> </a:t>
            </a:r>
            <a:r>
              <a:rPr lang="en-CA" sz="2400" dirty="0" err="1"/>
              <a:t>selon</a:t>
            </a:r>
            <a:r>
              <a:rPr lang="en-CA" sz="2400" dirty="0"/>
              <a:t> des tests de </a:t>
            </a:r>
            <a:r>
              <a:rPr lang="en-CA" sz="2400" dirty="0" err="1"/>
              <a:t>qualité</a:t>
            </a:r>
            <a:r>
              <a:rPr lang="en-CA" sz="2400" dirty="0"/>
              <a:t> de </a:t>
            </a:r>
            <a:r>
              <a:rPr lang="en-CA" sz="2400" dirty="0" err="1"/>
              <a:t>l’ajustement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iii</a:t>
            </a:r>
            <a:r>
              <a:rPr lang="en-CA" sz="2400" dirty="0"/>
              <a:t>)	</a:t>
            </a:r>
            <a:r>
              <a:rPr lang="en-CA" sz="2400" dirty="0" smtClean="0"/>
              <a:t>La </a:t>
            </a:r>
            <a:r>
              <a:rPr lang="en-CA" sz="2400" dirty="0" err="1" smtClean="0"/>
              <a:t>valeur</a:t>
            </a:r>
            <a:r>
              <a:rPr lang="en-CA" sz="2400" dirty="0" smtClean="0"/>
              <a:t> de la </a:t>
            </a:r>
            <a:r>
              <a:rPr lang="en-CA" sz="2400" dirty="0" err="1" smtClean="0"/>
              <a:t>paramètre</a:t>
            </a:r>
            <a:r>
              <a:rPr lang="en-CA" sz="2400" dirty="0" smtClean="0"/>
              <a:t> de </a:t>
            </a:r>
            <a:r>
              <a:rPr lang="en-CA" sz="2400" dirty="0" err="1" smtClean="0"/>
              <a:t>lissage</a:t>
            </a:r>
            <a:r>
              <a:rPr lang="en-CA" sz="2400" dirty="0" smtClean="0"/>
              <a:t> </a:t>
            </a:r>
            <a:r>
              <a:rPr lang="en-CA" sz="2400" dirty="0"/>
              <a:t>– 	</a:t>
            </a:r>
            <a:r>
              <a:rPr lang="en-CA" sz="2400" dirty="0" err="1" smtClean="0"/>
              <a:t>celle</a:t>
            </a:r>
            <a:r>
              <a:rPr lang="en-CA" sz="2400" dirty="0" smtClean="0"/>
              <a:t> </a:t>
            </a:r>
            <a:r>
              <a:rPr lang="en-CA" sz="2400" dirty="0" err="1" smtClean="0"/>
              <a:t>visant</a:t>
            </a:r>
            <a:r>
              <a:rPr lang="en-CA" sz="2400" dirty="0" smtClean="0"/>
              <a:t> à minimiser </a:t>
            </a:r>
            <a:r>
              <a:rPr lang="en-CA" sz="2400" dirty="0" err="1" smtClean="0"/>
              <a:t>l’erreur</a:t>
            </a:r>
            <a:r>
              <a:rPr lang="en-CA" sz="2400" dirty="0" smtClean="0"/>
              <a:t> du </a:t>
            </a:r>
            <a:r>
              <a:rPr lang="en-CA" sz="2400" dirty="0" err="1" smtClean="0"/>
              <a:t>modèle</a:t>
            </a:r>
            <a:endParaRPr lang="en-CA" sz="2400" dirty="0"/>
          </a:p>
          <a:p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</a:t>
            </a:r>
            <a:r>
              <a:rPr lang="en-CA" dirty="0" err="1" smtClean="0"/>
              <a:t>Modèles</a:t>
            </a:r>
            <a:r>
              <a:rPr lang="en-CA" dirty="0" smtClean="0"/>
              <a:t> de </a:t>
            </a:r>
            <a:r>
              <a:rPr lang="en-CA" dirty="0" err="1" smtClean="0"/>
              <a:t>lissage</a:t>
            </a:r>
            <a:r>
              <a:rPr lang="en-CA" dirty="0" smtClean="0"/>
              <a:t> </a:t>
            </a:r>
            <a:r>
              <a:rPr lang="en-CA" dirty="0" err="1" smtClean="0"/>
              <a:t>exponentiel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55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</a:t>
            </a: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 err="1" smtClean="0"/>
              <a:t>espace-état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Modèles</a:t>
            </a:r>
            <a:r>
              <a:rPr lang="en-CA" dirty="0" smtClean="0"/>
              <a:t> de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 smtClean="0"/>
              <a:t>chronologiques</a:t>
            </a:r>
            <a:r>
              <a:rPr lang="en-CA" dirty="0" smtClean="0"/>
              <a:t> </a:t>
            </a:r>
            <a:r>
              <a:rPr lang="en-CA" dirty="0" err="1" smtClean="0"/>
              <a:t>structurels</a:t>
            </a:r>
            <a:endParaRPr lang="en-CA" dirty="0"/>
          </a:p>
          <a:p>
            <a:r>
              <a:rPr lang="en-CA" dirty="0" err="1" smtClean="0"/>
              <a:t>Spécifient</a:t>
            </a:r>
            <a:r>
              <a:rPr lang="en-CA" dirty="0" smtClean="0"/>
              <a:t> les </a:t>
            </a:r>
            <a:r>
              <a:rPr lang="en-CA" dirty="0" err="1" smtClean="0"/>
              <a:t>composantes</a:t>
            </a:r>
            <a:r>
              <a:rPr lang="en-CA" dirty="0" smtClean="0"/>
              <a:t> (</a:t>
            </a:r>
            <a:r>
              <a:rPr lang="en-CA" dirty="0" err="1" smtClean="0"/>
              <a:t>états</a:t>
            </a:r>
            <a:r>
              <a:rPr lang="en-CA" dirty="0" smtClean="0"/>
              <a:t>) et </a:t>
            </a:r>
            <a:r>
              <a:rPr lang="en-CA" dirty="0" err="1" smtClean="0"/>
              <a:t>leur</a:t>
            </a:r>
            <a:r>
              <a:rPr lang="en-CA" dirty="0" smtClean="0"/>
              <a:t> </a:t>
            </a:r>
            <a:r>
              <a:rPr lang="en-CA" dirty="0" err="1" smtClean="0"/>
              <a:t>évolution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le temps</a:t>
            </a:r>
            <a:endParaRPr lang="en-CA" dirty="0"/>
          </a:p>
          <a:p>
            <a:r>
              <a:rPr lang="en-CA" dirty="0" smtClean="0"/>
              <a:t>Le </a:t>
            </a:r>
            <a:r>
              <a:rPr lang="en-CA" dirty="0" err="1" smtClean="0"/>
              <a:t>modèle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estimé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fonction</a:t>
            </a:r>
            <a:r>
              <a:rPr lang="en-CA" dirty="0" smtClean="0"/>
              <a:t> du </a:t>
            </a:r>
            <a:r>
              <a:rPr lang="en-CA" dirty="0" err="1" smtClean="0"/>
              <a:t>filtre</a:t>
            </a:r>
            <a:r>
              <a:rPr lang="en-CA" dirty="0" smtClean="0"/>
              <a:t> de </a:t>
            </a:r>
            <a:r>
              <a:rPr lang="en-CA" dirty="0" err="1" smtClean="0"/>
              <a:t>Kalman</a:t>
            </a:r>
            <a:endParaRPr lang="en-CA" dirty="0"/>
          </a:p>
          <a:p>
            <a:pPr lvl="1"/>
            <a:r>
              <a:rPr lang="en-CA" dirty="0" err="1" smtClean="0"/>
              <a:t>filtrage</a:t>
            </a:r>
            <a:r>
              <a:rPr lang="en-CA" dirty="0" smtClean="0"/>
              <a:t> pour </a:t>
            </a:r>
            <a:r>
              <a:rPr lang="en-CA" dirty="0" err="1" smtClean="0"/>
              <a:t>obtenir</a:t>
            </a:r>
            <a:r>
              <a:rPr lang="en-CA" dirty="0" smtClean="0"/>
              <a:t> les estimations </a:t>
            </a:r>
            <a:r>
              <a:rPr lang="en-CA" dirty="0" err="1" smtClean="0"/>
              <a:t>préliminaires</a:t>
            </a:r>
            <a:r>
              <a:rPr lang="en-CA" dirty="0" smtClean="0"/>
              <a:t> des </a:t>
            </a:r>
            <a:r>
              <a:rPr lang="en-CA" dirty="0" err="1" smtClean="0"/>
              <a:t>états</a:t>
            </a:r>
            <a:endParaRPr lang="en-CA" dirty="0"/>
          </a:p>
          <a:p>
            <a:pPr lvl="1"/>
            <a:r>
              <a:rPr lang="en-CA" dirty="0" err="1" smtClean="0"/>
              <a:t>lissage</a:t>
            </a:r>
            <a:r>
              <a:rPr lang="en-CA" dirty="0" smtClean="0"/>
              <a:t> pour </a:t>
            </a:r>
            <a:r>
              <a:rPr lang="en-CA" dirty="0" err="1" smtClean="0"/>
              <a:t>finaliser</a:t>
            </a:r>
            <a:r>
              <a:rPr lang="en-CA" dirty="0" smtClean="0"/>
              <a:t> les estimations et </a:t>
            </a:r>
            <a:r>
              <a:rPr lang="en-CA" dirty="0" err="1" smtClean="0"/>
              <a:t>leurs</a:t>
            </a:r>
            <a:r>
              <a:rPr lang="en-CA" dirty="0" smtClean="0"/>
              <a:t> variances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Assez</a:t>
            </a:r>
            <a:r>
              <a:rPr lang="en-CA" dirty="0" smtClean="0"/>
              <a:t> </a:t>
            </a:r>
            <a:r>
              <a:rPr lang="en-CA" dirty="0" err="1" smtClean="0"/>
              <a:t>général</a:t>
            </a:r>
            <a:r>
              <a:rPr lang="en-CA" dirty="0" smtClean="0"/>
              <a:t> pour </a:t>
            </a:r>
            <a:r>
              <a:rPr lang="en-CA" dirty="0" err="1" smtClean="0"/>
              <a:t>tenir</a:t>
            </a:r>
            <a:r>
              <a:rPr lang="en-CA" dirty="0" smtClean="0"/>
              <a:t> </a:t>
            </a:r>
            <a:r>
              <a:rPr lang="en-CA" dirty="0" err="1" smtClean="0"/>
              <a:t>compte</a:t>
            </a:r>
            <a:r>
              <a:rPr lang="en-CA" dirty="0" smtClean="0"/>
              <a:t> des </a:t>
            </a:r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manquantes</a:t>
            </a:r>
            <a:r>
              <a:rPr lang="en-CA" dirty="0" smtClean="0"/>
              <a:t>, et les </a:t>
            </a:r>
            <a:r>
              <a:rPr lang="en-CA" dirty="0" err="1" smtClean="0"/>
              <a:t>problèmes</a:t>
            </a:r>
            <a:r>
              <a:rPr lang="en-CA" dirty="0" smtClean="0"/>
              <a:t> complexes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 smtClean="0"/>
              <a:t>chronologiques</a:t>
            </a:r>
            <a:endParaRPr lang="en-CA" dirty="0"/>
          </a:p>
          <a:p>
            <a:r>
              <a:rPr lang="en-CA" dirty="0"/>
              <a:t>ARIMA </a:t>
            </a:r>
            <a:r>
              <a:rPr lang="en-CA" dirty="0" err="1" smtClean="0"/>
              <a:t>est</a:t>
            </a:r>
            <a:r>
              <a:rPr lang="en-CA" dirty="0" smtClean="0"/>
              <a:t> un </a:t>
            </a:r>
            <a:r>
              <a:rPr lang="en-CA" dirty="0" err="1" smtClean="0"/>
              <a:t>cas</a:t>
            </a:r>
            <a:r>
              <a:rPr lang="en-CA" dirty="0" smtClean="0"/>
              <a:t> </a:t>
            </a:r>
            <a:r>
              <a:rPr lang="en-CA" dirty="0" err="1" smtClean="0"/>
              <a:t>spécial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9496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</a:t>
            </a:r>
            <a:r>
              <a:rPr lang="en-CA" dirty="0" err="1" smtClean="0"/>
              <a:t>Modèle</a:t>
            </a:r>
            <a:r>
              <a:rPr lang="en-CA" dirty="0" smtClean="0"/>
              <a:t> </a:t>
            </a:r>
            <a:r>
              <a:rPr lang="en-CA" dirty="0" err="1" smtClean="0"/>
              <a:t>linéaire</a:t>
            </a:r>
            <a:r>
              <a:rPr lang="en-CA" dirty="0" smtClean="0"/>
              <a:t> </a:t>
            </a:r>
            <a:r>
              <a:rPr lang="en-CA" dirty="0" err="1" smtClean="0"/>
              <a:t>gaussien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Équation</a:t>
            </a:r>
            <a:r>
              <a:rPr lang="en-CA" dirty="0" smtClean="0"/>
              <a:t> de </a:t>
            </a:r>
            <a:r>
              <a:rPr lang="en-CA" dirty="0" err="1" smtClean="0"/>
              <a:t>mesure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00CCFF"/>
                </a:solidFill>
              </a:rPr>
              <a:t>: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Équation</a:t>
            </a:r>
            <a:r>
              <a:rPr lang="en-CA" dirty="0" smtClean="0"/>
              <a:t> des </a:t>
            </a:r>
            <a:r>
              <a:rPr lang="en-CA" dirty="0" err="1" smtClean="0"/>
              <a:t>états</a:t>
            </a:r>
            <a:r>
              <a:rPr lang="en-CA" dirty="0" smtClean="0">
                <a:solidFill>
                  <a:srgbClr val="00CCFF"/>
                </a:solidFill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4218" y="1825625"/>
                <a:ext cx="26174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218" y="1825625"/>
                <a:ext cx="2617448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4616" y="3658599"/>
                <a:ext cx="34726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16" y="3658599"/>
                <a:ext cx="347268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5"/>
          <p:cNvSpPr/>
          <p:nvPr/>
        </p:nvSpPr>
        <p:spPr>
          <a:xfrm>
            <a:off x="2404418" y="2680615"/>
            <a:ext cx="1545020" cy="417786"/>
          </a:xfrm>
          <a:prstGeom prst="borderCallout1">
            <a:avLst>
              <a:gd name="adj1" fmla="val -5778"/>
              <a:gd name="adj2" fmla="val 53237"/>
              <a:gd name="adj3" fmla="val -125236"/>
              <a:gd name="adj4" fmla="val 19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Observations</a:t>
            </a:r>
            <a:endParaRPr lang="en-CA" dirty="0"/>
          </a:p>
        </p:txBody>
      </p:sp>
      <p:sp>
        <p:nvSpPr>
          <p:cNvPr id="8" name="Line Callout 1 7"/>
          <p:cNvSpPr/>
          <p:nvPr/>
        </p:nvSpPr>
        <p:spPr>
          <a:xfrm flipH="1">
            <a:off x="9522372" y="2473239"/>
            <a:ext cx="1763112" cy="527214"/>
          </a:xfrm>
          <a:prstGeom prst="borderCallout1">
            <a:avLst>
              <a:gd name="adj1" fmla="val -5778"/>
              <a:gd name="adj2" fmla="val 53237"/>
              <a:gd name="adj3" fmla="val -63826"/>
              <a:gd name="adj4" fmla="val 190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Erreurs</a:t>
            </a:r>
            <a:endParaRPr lang="en-CA" dirty="0"/>
          </a:p>
        </p:txBody>
      </p:sp>
      <p:sp>
        <p:nvSpPr>
          <p:cNvPr id="9" name="Line Callout 1 8"/>
          <p:cNvSpPr/>
          <p:nvPr/>
        </p:nvSpPr>
        <p:spPr>
          <a:xfrm flipH="1">
            <a:off x="7473074" y="2770816"/>
            <a:ext cx="1017184" cy="527214"/>
          </a:xfrm>
          <a:prstGeom prst="borderCallout1">
            <a:avLst>
              <a:gd name="adj1" fmla="val -5778"/>
              <a:gd name="adj2" fmla="val 53237"/>
              <a:gd name="adj3" fmla="val -101206"/>
              <a:gd name="adj4" fmla="val 138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États</a:t>
            </a:r>
            <a:endParaRPr lang="en-CA" dirty="0"/>
          </a:p>
        </p:txBody>
      </p:sp>
      <p:sp>
        <p:nvSpPr>
          <p:cNvPr id="10" name="Line Callout 1 9"/>
          <p:cNvSpPr/>
          <p:nvPr/>
        </p:nvSpPr>
        <p:spPr>
          <a:xfrm flipH="1">
            <a:off x="4932067" y="2770816"/>
            <a:ext cx="1803837" cy="527214"/>
          </a:xfrm>
          <a:prstGeom prst="borderCallout1">
            <a:avLst>
              <a:gd name="adj1" fmla="val -5778"/>
              <a:gd name="adj2" fmla="val 53237"/>
              <a:gd name="adj3" fmla="val -101206"/>
              <a:gd name="adj4" fmla="val 18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Coefficients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 flipH="1">
            <a:off x="2404418" y="4811796"/>
            <a:ext cx="1017184" cy="527214"/>
          </a:xfrm>
          <a:prstGeom prst="borderCallout1">
            <a:avLst>
              <a:gd name="adj1" fmla="val -5778"/>
              <a:gd name="adj2" fmla="val 53237"/>
              <a:gd name="adj3" fmla="val -126624"/>
              <a:gd name="adj4" fmla="val -17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États</a:t>
            </a:r>
            <a:r>
              <a:rPr lang="en-CA" dirty="0" smtClean="0"/>
              <a:t> </a:t>
            </a:r>
            <a:r>
              <a:rPr lang="en-CA" dirty="0" err="1" smtClean="0"/>
              <a:t>futurs</a:t>
            </a:r>
            <a:endParaRPr lang="en-CA" dirty="0"/>
          </a:p>
        </p:txBody>
      </p:sp>
      <p:sp>
        <p:nvSpPr>
          <p:cNvPr id="12" name="Line Callout 1 11"/>
          <p:cNvSpPr/>
          <p:nvPr/>
        </p:nvSpPr>
        <p:spPr>
          <a:xfrm flipH="1">
            <a:off x="4869105" y="5161653"/>
            <a:ext cx="1803837" cy="527214"/>
          </a:xfrm>
          <a:prstGeom prst="borderCallout1">
            <a:avLst>
              <a:gd name="adj1" fmla="val -5778"/>
              <a:gd name="adj2" fmla="val 53237"/>
              <a:gd name="adj3" fmla="val -183440"/>
              <a:gd name="adj4" fmla="val 8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Matrice</a:t>
            </a:r>
            <a:r>
              <a:rPr lang="en-CA" dirty="0" smtClean="0"/>
              <a:t> de transition</a:t>
            </a:r>
            <a:endParaRPr lang="en-CA" dirty="0"/>
          </a:p>
        </p:txBody>
      </p:sp>
      <p:sp>
        <p:nvSpPr>
          <p:cNvPr id="15" name="Line Callout 1 14"/>
          <p:cNvSpPr/>
          <p:nvPr/>
        </p:nvSpPr>
        <p:spPr>
          <a:xfrm flipH="1">
            <a:off x="7473074" y="5161653"/>
            <a:ext cx="1017184" cy="527214"/>
          </a:xfrm>
          <a:prstGeom prst="borderCallout1">
            <a:avLst>
              <a:gd name="adj1" fmla="val -5778"/>
              <a:gd name="adj2" fmla="val 53237"/>
              <a:gd name="adj3" fmla="val -162508"/>
              <a:gd name="adj4" fmla="val 134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États</a:t>
            </a:r>
            <a:endParaRPr lang="en-CA" dirty="0"/>
          </a:p>
        </p:txBody>
      </p:sp>
      <p:sp>
        <p:nvSpPr>
          <p:cNvPr id="17" name="Line Callout 1 16"/>
          <p:cNvSpPr/>
          <p:nvPr/>
        </p:nvSpPr>
        <p:spPr>
          <a:xfrm flipH="1">
            <a:off x="9895489" y="5084815"/>
            <a:ext cx="1763112" cy="527214"/>
          </a:xfrm>
          <a:prstGeom prst="borderCallout1">
            <a:avLst>
              <a:gd name="adj1" fmla="val -5778"/>
              <a:gd name="adj2" fmla="val 53237"/>
              <a:gd name="adj3" fmla="val -211848"/>
              <a:gd name="adj4" fmla="val 168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/>
              <a:t>Erreurs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288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078"/>
            <a:ext cx="10515600" cy="776289"/>
          </a:xfrm>
        </p:spPr>
        <p:txBody>
          <a:bodyPr/>
          <a:lstStyle/>
          <a:p>
            <a:r>
              <a:rPr lang="en-CA" dirty="0" err="1" smtClean="0"/>
              <a:t>Modélisation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 smtClean="0"/>
              <a:t>Recherches</a:t>
            </a:r>
            <a:r>
              <a:rPr lang="en-CA" b="1" dirty="0" smtClean="0"/>
              <a:t> et </a:t>
            </a:r>
            <a:r>
              <a:rPr lang="en-CA" b="1" dirty="0" err="1" smtClean="0"/>
              <a:t>développements</a:t>
            </a:r>
            <a:r>
              <a:rPr lang="en-CA" b="1" dirty="0" smtClean="0"/>
              <a:t> </a:t>
            </a:r>
            <a:r>
              <a:rPr lang="en-CA" b="1" dirty="0" err="1" smtClean="0"/>
              <a:t>actuels</a:t>
            </a:r>
            <a:endParaRPr lang="en-CA" b="1" dirty="0"/>
          </a:p>
          <a:p>
            <a:pPr marL="0" indent="0">
              <a:buNone/>
            </a:pPr>
            <a:r>
              <a:rPr lang="en-CA" dirty="0" err="1"/>
              <a:t>Nowcasting</a:t>
            </a:r>
            <a:r>
              <a:rPr lang="en-CA" dirty="0"/>
              <a:t> </a:t>
            </a:r>
            <a:r>
              <a:rPr lang="en-CA" dirty="0" smtClean="0"/>
              <a:t>/ Estimation </a:t>
            </a:r>
            <a:r>
              <a:rPr lang="en-CA" dirty="0" err="1" smtClean="0"/>
              <a:t>en</a:t>
            </a:r>
            <a:r>
              <a:rPr lang="en-CA" dirty="0" smtClean="0"/>
              <a:t> temps reel – </a:t>
            </a:r>
            <a:r>
              <a:rPr lang="en-CA" dirty="0" err="1" smtClean="0"/>
              <a:t>considérer</a:t>
            </a:r>
            <a:r>
              <a:rPr lang="en-CA" dirty="0" smtClean="0"/>
              <a:t> de les </a:t>
            </a:r>
            <a:r>
              <a:rPr lang="en-CA" dirty="0" err="1" smtClean="0"/>
              <a:t>publier</a:t>
            </a:r>
            <a:endParaRPr lang="en-CA" dirty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stratégies</a:t>
            </a:r>
            <a:r>
              <a:rPr lang="en-CA" dirty="0" smtClean="0"/>
              <a:t> à </a:t>
            </a:r>
            <a:r>
              <a:rPr lang="en-CA" dirty="0" err="1" smtClean="0"/>
              <a:t>bâtir</a:t>
            </a:r>
            <a:r>
              <a:rPr lang="en-CA" dirty="0" smtClean="0"/>
              <a:t> et à </a:t>
            </a:r>
            <a:r>
              <a:rPr lang="en-CA" dirty="0" err="1" smtClean="0"/>
              <a:t>maintenir</a:t>
            </a:r>
            <a:r>
              <a:rPr lang="en-CA" dirty="0" smtClean="0"/>
              <a:t> les </a:t>
            </a:r>
            <a:r>
              <a:rPr lang="en-CA" dirty="0" err="1" smtClean="0"/>
              <a:t>modèles</a:t>
            </a:r>
            <a:r>
              <a:rPr lang="en-CA" dirty="0" smtClean="0"/>
              <a:t> (volume)</a:t>
            </a:r>
            <a:endParaRPr lang="en-CA" dirty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développer</a:t>
            </a:r>
            <a:r>
              <a:rPr lang="en-CA" dirty="0" smtClean="0"/>
              <a:t> des </a:t>
            </a:r>
            <a:r>
              <a:rPr lang="en-CA" dirty="0" err="1" smtClean="0"/>
              <a:t>indicateurs</a:t>
            </a:r>
            <a:r>
              <a:rPr lang="en-CA" dirty="0" smtClean="0"/>
              <a:t> de </a:t>
            </a:r>
            <a:r>
              <a:rPr lang="en-CA" dirty="0" err="1" smtClean="0"/>
              <a:t>qualité</a:t>
            </a:r>
            <a:endParaRPr lang="en-CA" dirty="0"/>
          </a:p>
          <a:p>
            <a:pPr lvl="1"/>
            <a:r>
              <a:rPr lang="en-CA" dirty="0"/>
              <a:t>	</a:t>
            </a:r>
            <a:r>
              <a:rPr lang="en-CA" dirty="0" smtClean="0"/>
              <a:t>communication (</a:t>
            </a:r>
            <a:r>
              <a:rPr lang="en-CA" dirty="0" err="1" smtClean="0"/>
              <a:t>révisions</a:t>
            </a:r>
            <a:r>
              <a:rPr lang="en-CA" dirty="0" smtClean="0"/>
              <a:t>)</a:t>
            </a:r>
            <a:endParaRPr lang="en-CA" dirty="0"/>
          </a:p>
          <a:p>
            <a:pPr marL="0" indent="0">
              <a:buNone/>
            </a:pP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 err="1" smtClean="0"/>
              <a:t>multivariés</a:t>
            </a:r>
            <a:r>
              <a:rPr lang="en-CA" dirty="0" smtClean="0"/>
              <a:t> – analyse et validation plus </a:t>
            </a:r>
            <a:r>
              <a:rPr lang="en-CA" dirty="0" err="1" smtClean="0"/>
              <a:t>complexe</a:t>
            </a:r>
            <a:endParaRPr lang="en-CA" dirty="0"/>
          </a:p>
          <a:p>
            <a:pPr marL="0" indent="0">
              <a:buNone/>
            </a:pPr>
            <a:r>
              <a:rPr lang="en-CA" dirty="0" err="1" smtClean="0"/>
              <a:t>Prévision</a:t>
            </a:r>
            <a:r>
              <a:rPr lang="en-CA" dirty="0" smtClean="0"/>
              <a:t> et analyse des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 smtClean="0"/>
              <a:t>courtes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Les </a:t>
            </a: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 err="1" smtClean="0"/>
              <a:t>d’espace-état</a:t>
            </a:r>
            <a:r>
              <a:rPr lang="en-CA" dirty="0" smtClean="0"/>
              <a:t> pour la </a:t>
            </a:r>
            <a:r>
              <a:rPr lang="en-CA" dirty="0" err="1" smtClean="0"/>
              <a:t>désaisonnalisation</a:t>
            </a:r>
            <a:r>
              <a:rPr lang="en-CA" dirty="0" smtClean="0"/>
              <a:t>?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1793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Qu’est-ce</a:t>
            </a:r>
            <a:r>
              <a:rPr lang="en-CA" dirty="0" smtClean="0"/>
              <a:t> que la </a:t>
            </a:r>
            <a:r>
              <a:rPr lang="en-CA" dirty="0" err="1" smtClean="0"/>
              <a:t>désaisonnalisation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Qu’est-ce</a:t>
            </a:r>
            <a:r>
              <a:rPr lang="en-CA" dirty="0" smtClean="0"/>
              <a:t> que la </a:t>
            </a:r>
            <a:r>
              <a:rPr lang="en-CA" dirty="0" err="1" smtClean="0"/>
              <a:t>désaisonnalisation</a:t>
            </a:r>
            <a:r>
              <a:rPr lang="en-CA" dirty="0" smtClean="0"/>
              <a:t>?</a:t>
            </a:r>
            <a:endParaRPr lang="en-CA" dirty="0"/>
          </a:p>
          <a:p>
            <a:r>
              <a:rPr lang="en-CA" sz="1800" dirty="0" smtClean="0">
                <a:hlinkClick r:id="rId3"/>
              </a:rPr>
              <a:t>https</a:t>
            </a:r>
            <a:r>
              <a:rPr lang="en-CA" sz="1800" dirty="0">
                <a:hlinkClick r:id="rId3"/>
              </a:rPr>
              <a:t>://</a:t>
            </a:r>
            <a:r>
              <a:rPr lang="en-CA" sz="1800" dirty="0" smtClean="0">
                <a:hlinkClick r:id="rId3"/>
              </a:rPr>
              <a:t>www.youtube.com/watch?v=ccgmdVsrVAw</a:t>
            </a:r>
            <a:r>
              <a:rPr lang="en-CA" sz="1800" dirty="0" smtClean="0"/>
              <a:t> / </a:t>
            </a:r>
            <a:r>
              <a:rPr lang="en-CA" sz="1800" dirty="0" smtClean="0">
                <a:hlinkClick r:id="rId4"/>
              </a:rPr>
              <a:t>https</a:t>
            </a:r>
            <a:r>
              <a:rPr lang="en-CA" sz="1800" dirty="0">
                <a:hlinkClick r:id="rId4"/>
              </a:rPr>
              <a:t>://www.youtube.com/watch?v=l5A0ZDMzsv8</a:t>
            </a:r>
            <a:endParaRPr lang="en-CA" sz="1800" dirty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Comment </a:t>
            </a:r>
            <a:r>
              <a:rPr lang="en-CA" dirty="0" err="1" smtClean="0"/>
              <a:t>pourrais</a:t>
            </a:r>
            <a:r>
              <a:rPr lang="en-CA" dirty="0" smtClean="0"/>
              <a:t>-je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en-CA" dirty="0" err="1" smtClean="0"/>
              <a:t>apprendre</a:t>
            </a:r>
            <a:r>
              <a:rPr lang="en-CA" dirty="0" smtClean="0"/>
              <a:t> plus?</a:t>
            </a:r>
          </a:p>
          <a:p>
            <a:r>
              <a:rPr lang="en-CA" sz="2000" dirty="0">
                <a:hlinkClick r:id="rId5"/>
              </a:rPr>
              <a:t>https://</a:t>
            </a:r>
            <a:r>
              <a:rPr lang="en-CA" sz="2000" dirty="0" smtClean="0">
                <a:hlinkClick r:id="rId5"/>
              </a:rPr>
              <a:t>www.statcan.gc.ca/eng/dai/btd/sad-faq</a:t>
            </a:r>
            <a:r>
              <a:rPr lang="en-CA" sz="2000" dirty="0">
                <a:hlinkClick r:id="rId5"/>
              </a:rPr>
              <a:t> </a:t>
            </a:r>
            <a:r>
              <a:rPr lang="en-CA" sz="2000" dirty="0" smtClean="0">
                <a:hlinkClick r:id="rId5"/>
              </a:rPr>
              <a:t>/</a:t>
            </a:r>
            <a:r>
              <a:rPr lang="en-CA" sz="2000" dirty="0" smtClean="0"/>
              <a:t> </a:t>
            </a:r>
            <a:r>
              <a:rPr lang="en-CA" sz="2000" dirty="0" smtClean="0">
                <a:hlinkClick r:id="rId6"/>
              </a:rPr>
              <a:t>https</a:t>
            </a:r>
            <a:r>
              <a:rPr lang="en-CA" sz="2000" dirty="0">
                <a:hlinkClick r:id="rId6"/>
              </a:rPr>
              <a:t>://www.statcan.gc.ca/fra/quo/bdd/dd-faq</a:t>
            </a:r>
            <a:endParaRPr lang="en-CA" sz="2000" dirty="0"/>
          </a:p>
          <a:p>
            <a:endParaRPr lang="en-CA" dirty="0"/>
          </a:p>
          <a:p>
            <a:r>
              <a:rPr lang="en-CA" dirty="0" smtClean="0"/>
              <a:t>Et plus à </a:t>
            </a:r>
            <a:r>
              <a:rPr lang="en-CA" dirty="0" err="1" smtClean="0"/>
              <a:t>venir</a:t>
            </a:r>
            <a:r>
              <a:rPr lang="en-CA" dirty="0" smtClean="0"/>
              <a:t>…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60809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désaisonnalisation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Comment les </a:t>
            </a:r>
            <a:r>
              <a:rPr lang="en-CA" dirty="0" err="1" smtClean="0"/>
              <a:t>données</a:t>
            </a:r>
            <a:r>
              <a:rPr lang="en-CA" dirty="0" smtClean="0"/>
              <a:t> </a:t>
            </a:r>
            <a:r>
              <a:rPr lang="en-CA" dirty="0" err="1" smtClean="0"/>
              <a:t>sont-elles</a:t>
            </a:r>
            <a:r>
              <a:rPr lang="en-CA" dirty="0" smtClean="0"/>
              <a:t> </a:t>
            </a:r>
            <a:r>
              <a:rPr lang="en-CA" dirty="0" err="1" smtClean="0"/>
              <a:t>désaisonnalisées</a:t>
            </a:r>
            <a:r>
              <a:rPr lang="en-CA" dirty="0" smtClean="0"/>
              <a:t> à </a:t>
            </a:r>
            <a:r>
              <a:rPr lang="en-CA" dirty="0" err="1" smtClean="0"/>
              <a:t>Statistique</a:t>
            </a:r>
            <a:r>
              <a:rPr lang="en-CA" dirty="0" smtClean="0"/>
              <a:t> Canada?</a:t>
            </a:r>
          </a:p>
          <a:p>
            <a:r>
              <a:rPr lang="en-CA" dirty="0" smtClean="0"/>
              <a:t>La </a:t>
            </a:r>
            <a:r>
              <a:rPr lang="en-CA" dirty="0" err="1" smtClean="0"/>
              <a:t>méthode</a:t>
            </a:r>
            <a:r>
              <a:rPr lang="en-CA" dirty="0" smtClean="0"/>
              <a:t> X-12-ARIMA</a:t>
            </a:r>
          </a:p>
          <a:p>
            <a:pPr lvl="1"/>
            <a:r>
              <a:rPr lang="en-CA" dirty="0" err="1" smtClean="0"/>
              <a:t>Composante</a:t>
            </a:r>
            <a:r>
              <a:rPr lang="en-CA" dirty="0" smtClean="0"/>
              <a:t> de </a:t>
            </a:r>
            <a:r>
              <a:rPr lang="en-CA" dirty="0" err="1" smtClean="0"/>
              <a:t>modélisation</a:t>
            </a:r>
            <a:r>
              <a:rPr lang="en-CA" dirty="0" smtClean="0"/>
              <a:t> </a:t>
            </a:r>
            <a:r>
              <a:rPr lang="en-CA" dirty="0" err="1" smtClean="0"/>
              <a:t>selon</a:t>
            </a:r>
            <a:r>
              <a:rPr lang="en-CA" dirty="0" smtClean="0"/>
              <a:t> un </a:t>
            </a:r>
            <a:r>
              <a:rPr lang="en-CA" dirty="0" err="1" smtClean="0"/>
              <a:t>modèle</a:t>
            </a:r>
            <a:r>
              <a:rPr lang="en-CA" dirty="0" smtClean="0"/>
              <a:t> ARIMA</a:t>
            </a:r>
          </a:p>
          <a:p>
            <a:pPr lvl="2"/>
            <a:r>
              <a:rPr lang="en-CA" dirty="0" smtClean="0"/>
              <a:t>Transformation des </a:t>
            </a:r>
            <a:r>
              <a:rPr lang="en-CA" dirty="0" err="1" smtClean="0"/>
              <a:t>données</a:t>
            </a:r>
            <a:endParaRPr lang="en-CA" dirty="0" smtClean="0"/>
          </a:p>
          <a:p>
            <a:pPr lvl="2"/>
            <a:r>
              <a:rPr lang="en-CA" dirty="0" err="1" smtClean="0"/>
              <a:t>Détection</a:t>
            </a:r>
            <a:r>
              <a:rPr lang="en-CA" dirty="0" smtClean="0"/>
              <a:t> et </a:t>
            </a:r>
            <a:r>
              <a:rPr lang="en-CA" dirty="0" err="1" smtClean="0"/>
              <a:t>traitement</a:t>
            </a:r>
            <a:r>
              <a:rPr lang="en-CA" dirty="0" smtClean="0"/>
              <a:t> des </a:t>
            </a:r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aberrantes</a:t>
            </a:r>
            <a:endParaRPr lang="en-CA" dirty="0" smtClean="0"/>
          </a:p>
          <a:p>
            <a:pPr lvl="2"/>
            <a:r>
              <a:rPr lang="en-CA" dirty="0" err="1" smtClean="0"/>
              <a:t>Régresseur</a:t>
            </a:r>
            <a:r>
              <a:rPr lang="en-CA" dirty="0" smtClean="0"/>
              <a:t> des </a:t>
            </a:r>
            <a:r>
              <a:rPr lang="en-CA" dirty="0" err="1" smtClean="0"/>
              <a:t>effets</a:t>
            </a:r>
            <a:r>
              <a:rPr lang="en-CA" dirty="0" smtClean="0"/>
              <a:t> de </a:t>
            </a:r>
            <a:r>
              <a:rPr lang="en-CA" dirty="0" err="1" smtClean="0"/>
              <a:t>calendrier</a:t>
            </a:r>
            <a:r>
              <a:rPr lang="en-CA" dirty="0" smtClean="0"/>
              <a:t> (</a:t>
            </a:r>
            <a:r>
              <a:rPr lang="en-CA" dirty="0" err="1" smtClean="0"/>
              <a:t>congé</a:t>
            </a:r>
            <a:r>
              <a:rPr lang="en-CA" dirty="0" smtClean="0"/>
              <a:t> mobile, </a:t>
            </a:r>
            <a:r>
              <a:rPr lang="en-CA" dirty="0" err="1" smtClean="0"/>
              <a:t>effets</a:t>
            </a:r>
            <a:r>
              <a:rPr lang="en-CA" dirty="0" smtClean="0"/>
              <a:t> de </a:t>
            </a:r>
            <a:r>
              <a:rPr lang="en-CA" dirty="0" err="1" smtClean="0"/>
              <a:t>jours</a:t>
            </a:r>
            <a:r>
              <a:rPr lang="en-CA" dirty="0" smtClean="0"/>
              <a:t> </a:t>
            </a:r>
            <a:r>
              <a:rPr lang="en-CA" dirty="0" err="1" smtClean="0"/>
              <a:t>ouvrables</a:t>
            </a:r>
            <a:r>
              <a:rPr lang="en-CA" dirty="0" smtClean="0"/>
              <a:t>)</a:t>
            </a:r>
          </a:p>
          <a:p>
            <a:pPr lvl="2"/>
            <a:r>
              <a:rPr lang="en-CA" dirty="0" err="1" smtClean="0"/>
              <a:t>Prévision</a:t>
            </a:r>
            <a:endParaRPr lang="en-CA" dirty="0" smtClean="0"/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Utilisation des </a:t>
            </a:r>
            <a:r>
              <a:rPr lang="en-CA" dirty="0" err="1" smtClean="0"/>
              <a:t>moyennes</a:t>
            </a:r>
            <a:r>
              <a:rPr lang="en-CA" dirty="0" smtClean="0"/>
              <a:t> mobiles</a:t>
            </a:r>
          </a:p>
          <a:p>
            <a:pPr lvl="2"/>
            <a:r>
              <a:rPr lang="en-CA" dirty="0" err="1" smtClean="0"/>
              <a:t>Séparer</a:t>
            </a:r>
            <a:r>
              <a:rPr lang="en-CA" dirty="0" smtClean="0"/>
              <a:t> la </a:t>
            </a:r>
            <a:r>
              <a:rPr lang="en-CA" dirty="0" err="1" smtClean="0"/>
              <a:t>tendance</a:t>
            </a:r>
            <a:r>
              <a:rPr lang="en-CA" dirty="0" smtClean="0"/>
              <a:t>-cycle, </a:t>
            </a:r>
            <a:r>
              <a:rPr lang="en-CA" dirty="0" err="1" smtClean="0"/>
              <a:t>l’irrégulier</a:t>
            </a:r>
            <a:r>
              <a:rPr lang="en-CA" dirty="0" smtClean="0"/>
              <a:t> et </a:t>
            </a:r>
            <a:r>
              <a:rPr lang="en-CA" dirty="0" err="1" smtClean="0"/>
              <a:t>saisonnier</a:t>
            </a:r>
            <a:endParaRPr lang="en-CA" dirty="0" smtClean="0"/>
          </a:p>
          <a:p>
            <a:pPr lvl="2"/>
            <a:r>
              <a:rPr lang="en-CA" dirty="0" err="1" smtClean="0"/>
              <a:t>Dimimuation</a:t>
            </a:r>
            <a:r>
              <a:rPr lang="en-CA" dirty="0" smtClean="0"/>
              <a:t> des </a:t>
            </a:r>
            <a:r>
              <a:rPr lang="en-CA" dirty="0" err="1" smtClean="0"/>
              <a:t>poids</a:t>
            </a:r>
            <a:r>
              <a:rPr lang="en-CA" dirty="0" smtClean="0"/>
              <a:t> des </a:t>
            </a:r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extrêmes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91105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</a:t>
            </a:r>
            <a:r>
              <a:rPr lang="en-CA" dirty="0" err="1" smtClean="0"/>
              <a:t>désaisonnalisation</a:t>
            </a:r>
            <a:r>
              <a:rPr lang="en-CA" dirty="0" smtClean="0"/>
              <a:t> – </a:t>
            </a:r>
            <a:r>
              <a:rPr lang="en-CA" dirty="0" err="1" smtClean="0"/>
              <a:t>modèles</a:t>
            </a:r>
            <a:r>
              <a:rPr lang="en-CA" dirty="0" smtClean="0"/>
              <a:t> ARIMA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Déterminer</a:t>
            </a:r>
            <a:r>
              <a:rPr lang="en-CA" dirty="0" smtClean="0"/>
              <a:t> </a:t>
            </a:r>
            <a:r>
              <a:rPr lang="en-CA" dirty="0" err="1" smtClean="0"/>
              <a:t>l’ordre</a:t>
            </a:r>
            <a:r>
              <a:rPr lang="en-CA" dirty="0" smtClean="0"/>
              <a:t> du </a:t>
            </a:r>
            <a:r>
              <a:rPr lang="en-CA" dirty="0" err="1" smtClean="0"/>
              <a:t>modèle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Valider</a:t>
            </a:r>
            <a:r>
              <a:rPr lang="en-CA" dirty="0" smtClean="0"/>
              <a:t> les </a:t>
            </a:r>
            <a:r>
              <a:rPr lang="en-CA" dirty="0" err="1" smtClean="0"/>
              <a:t>résidus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Vérifier</a:t>
            </a:r>
            <a:r>
              <a:rPr lang="en-CA" dirty="0" smtClean="0"/>
              <a:t> le </a:t>
            </a:r>
            <a:r>
              <a:rPr lang="en-CA" dirty="0" err="1" smtClean="0"/>
              <a:t>modèle</a:t>
            </a:r>
            <a:r>
              <a:rPr lang="en-CA" dirty="0" smtClean="0"/>
              <a:t> de </a:t>
            </a:r>
            <a:r>
              <a:rPr lang="en-CA" dirty="0" err="1" smtClean="0"/>
              <a:t>régression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99" y="4499946"/>
            <a:ext cx="5335466" cy="2270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54" y="1286530"/>
            <a:ext cx="4466411" cy="1335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31" y="2823593"/>
            <a:ext cx="7140534" cy="1474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9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14" y="501050"/>
            <a:ext cx="10383121" cy="648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3600" dirty="0" err="1" smtClean="0"/>
              <a:t>Désaisonnalisation</a:t>
            </a:r>
            <a:r>
              <a:rPr lang="en-CA" sz="3600" dirty="0" smtClean="0"/>
              <a:t> – </a:t>
            </a:r>
            <a:r>
              <a:rPr lang="en-CA" sz="3600" dirty="0" err="1" smtClean="0"/>
              <a:t>Appliquer</a:t>
            </a:r>
            <a:r>
              <a:rPr lang="en-CA" sz="3600" dirty="0" smtClean="0"/>
              <a:t> les </a:t>
            </a:r>
            <a:r>
              <a:rPr lang="en-CA" sz="3600" dirty="0" err="1" smtClean="0"/>
              <a:t>moyennes</a:t>
            </a:r>
            <a:r>
              <a:rPr lang="en-CA" sz="3600" dirty="0" smtClean="0"/>
              <a:t> mobiles</a:t>
            </a:r>
            <a:endParaRPr lang="en-CA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50-47E5-43AE-8DD0-50DE0A4A05A3}" type="slidenum">
              <a:rPr lang="en-CA" smtClean="0"/>
              <a:t>19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36" y="1266515"/>
            <a:ext cx="5400982" cy="352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80" y="1168692"/>
            <a:ext cx="3856108" cy="170257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88437" y="4895771"/>
            <a:ext cx="5085177" cy="3000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350" dirty="0" smtClean="0">
                <a:solidFill>
                  <a:srgbClr val="0070C0"/>
                </a:solidFill>
              </a:rPr>
              <a:t>ORIGINALE </a:t>
            </a:r>
            <a:r>
              <a:rPr lang="en-CA" sz="1350" dirty="0">
                <a:solidFill>
                  <a:srgbClr val="0070C0"/>
                </a:solidFill>
              </a:rPr>
              <a:t>= </a:t>
            </a:r>
            <a:r>
              <a:rPr lang="en-CA" sz="1350" dirty="0">
                <a:solidFill>
                  <a:srgbClr val="0070C0"/>
                </a:solidFill>
              </a:rPr>
              <a:t>SAISONNIER + TENDANCE-CYCLE + IRRÉGULIÈRE</a:t>
            </a:r>
            <a:endParaRPr lang="en-CA" sz="135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1749" y="5498979"/>
            <a:ext cx="5085178" cy="3000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350" dirty="0" smtClean="0">
                <a:solidFill>
                  <a:srgbClr val="00B050"/>
                </a:solidFill>
              </a:rPr>
              <a:t>DÉSAISONALISÉE</a:t>
            </a:r>
            <a:r>
              <a:rPr lang="en-CA" sz="1350" dirty="0" smtClean="0">
                <a:solidFill>
                  <a:srgbClr val="00B0F0"/>
                </a:solidFill>
              </a:rPr>
              <a:t> = </a:t>
            </a:r>
            <a:r>
              <a:rPr lang="en-CA" sz="1350" dirty="0">
                <a:solidFill>
                  <a:srgbClr val="00B050"/>
                </a:solidFill>
              </a:rPr>
              <a:t>TENDANCE-CYCLE</a:t>
            </a:r>
            <a:r>
              <a:rPr lang="en-CA" sz="1350" dirty="0" smtClean="0">
                <a:solidFill>
                  <a:srgbClr val="00B0F0"/>
                </a:solidFill>
              </a:rPr>
              <a:t> + </a:t>
            </a:r>
            <a:r>
              <a:rPr lang="en-CA" sz="1350" dirty="0" smtClean="0">
                <a:solidFill>
                  <a:srgbClr val="00B050"/>
                </a:solidFill>
              </a:rPr>
              <a:t>IRRÉGULIÈRE</a:t>
            </a:r>
            <a:endParaRPr lang="en-CA" sz="1350" dirty="0">
              <a:solidFill>
                <a:srgbClr val="00B050"/>
              </a:solidFill>
            </a:endParaRPr>
          </a:p>
        </p:txBody>
      </p:sp>
      <p:cxnSp>
        <p:nvCxnSpPr>
          <p:cNvPr id="11" name="Straight Connector 10"/>
          <p:cNvCxnSpPr>
            <a:stCxn id="8" idx="3"/>
            <a:endCxn id="21" idx="1"/>
          </p:cNvCxnSpPr>
          <p:nvPr/>
        </p:nvCxnSpPr>
        <p:spPr>
          <a:xfrm>
            <a:off x="6773614" y="5045812"/>
            <a:ext cx="711681" cy="38284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</p:cNvCxnSpPr>
          <p:nvPr/>
        </p:nvCxnSpPr>
        <p:spPr>
          <a:xfrm flipV="1">
            <a:off x="6773614" y="3744676"/>
            <a:ext cx="638433" cy="13011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1"/>
          </p:cNvCxnSpPr>
          <p:nvPr/>
        </p:nvCxnSpPr>
        <p:spPr>
          <a:xfrm flipV="1">
            <a:off x="6773614" y="2019979"/>
            <a:ext cx="728866" cy="302583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95" y="4714936"/>
            <a:ext cx="3848440" cy="142743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950" y="3074458"/>
            <a:ext cx="3851320" cy="1578382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5" name="Straight Connector 24"/>
          <p:cNvCxnSpPr>
            <a:stCxn id="8" idx="0"/>
          </p:cNvCxnSpPr>
          <p:nvPr/>
        </p:nvCxnSpPr>
        <p:spPr>
          <a:xfrm flipH="1" flipV="1">
            <a:off x="3320143" y="4191000"/>
            <a:ext cx="910883" cy="70477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0"/>
          </p:cNvCxnSpPr>
          <p:nvPr/>
        </p:nvCxnSpPr>
        <p:spPr>
          <a:xfrm flipV="1">
            <a:off x="4324338" y="3472543"/>
            <a:ext cx="94650" cy="20264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3"/>
            <a:endCxn id="22" idx="1"/>
          </p:cNvCxnSpPr>
          <p:nvPr/>
        </p:nvCxnSpPr>
        <p:spPr>
          <a:xfrm flipV="1">
            <a:off x="6866927" y="3863649"/>
            <a:ext cx="633023" cy="17853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21" idx="1"/>
          </p:cNvCxnSpPr>
          <p:nvPr/>
        </p:nvCxnSpPr>
        <p:spPr>
          <a:xfrm flipV="1">
            <a:off x="6866927" y="5428652"/>
            <a:ext cx="618368" cy="2203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144" y="3040218"/>
            <a:ext cx="457200" cy="928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0885" y="1189737"/>
            <a:ext cx="3435669" cy="262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chemeClr val="tx1"/>
                </a:solidFill>
              </a:rPr>
              <a:t>Séries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originale</a:t>
            </a:r>
            <a:r>
              <a:rPr lang="en-CA" dirty="0" smtClean="0">
                <a:solidFill>
                  <a:schemeClr val="tx1"/>
                </a:solidFill>
              </a:rPr>
              <a:t> et </a:t>
            </a:r>
            <a:r>
              <a:rPr lang="en-CA" dirty="0" err="1" smtClean="0">
                <a:solidFill>
                  <a:schemeClr val="tx1"/>
                </a:solidFill>
              </a:rPr>
              <a:t>désaisonnalisée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99376" y="1104544"/>
            <a:ext cx="3220278" cy="262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ysClr val="windowText" lastClr="000000"/>
                </a:solidFill>
              </a:rPr>
              <a:t>Facteurs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saisonniers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5827" y="3044599"/>
            <a:ext cx="3220278" cy="262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ysClr val="windowText" lastClr="000000"/>
                </a:solidFill>
              </a:rPr>
              <a:t>Tendance</a:t>
            </a:r>
            <a:r>
              <a:rPr lang="en-CA" dirty="0" smtClean="0">
                <a:solidFill>
                  <a:sysClr val="windowText" lastClr="000000"/>
                </a:solidFill>
              </a:rPr>
              <a:t>-Cycle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5968" y="4705341"/>
            <a:ext cx="3220278" cy="2625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 smtClean="0">
                <a:solidFill>
                  <a:sysClr val="windowText" lastClr="000000"/>
                </a:solidFill>
              </a:rPr>
              <a:t>Composante</a:t>
            </a:r>
            <a:r>
              <a:rPr lang="en-CA" dirty="0" smtClean="0">
                <a:solidFill>
                  <a:sysClr val="windowText" lastClr="000000"/>
                </a:solidFill>
              </a:rPr>
              <a:t> </a:t>
            </a:r>
            <a:r>
              <a:rPr lang="en-CA" dirty="0" err="1" smtClean="0">
                <a:solidFill>
                  <a:schemeClr val="tx1"/>
                </a:solidFill>
              </a:rPr>
              <a:t>irrégulière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>
                <a:solidFill>
                  <a:srgbClr val="00CCFF"/>
                </a:solidFill>
              </a:rPr>
              <a:t>Statistique</a:t>
            </a:r>
            <a:r>
              <a:rPr lang="en-CA" dirty="0" smtClean="0"/>
              <a:t> Canada – </a:t>
            </a:r>
            <a:r>
              <a:rPr lang="en-CA" dirty="0" err="1"/>
              <a:t>Mandat</a:t>
            </a:r>
            <a:r>
              <a:rPr lang="en-CA" dirty="0"/>
              <a:t> et </a:t>
            </a:r>
            <a:r>
              <a:rPr lang="en-CA" dirty="0" err="1"/>
              <a:t>objectifs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57"/>
            <a:ext cx="10733314" cy="462030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 err="1" smtClean="0"/>
              <a:t>Mandat</a:t>
            </a:r>
            <a:endParaRPr lang="en-CA" b="1" dirty="0" smtClean="0"/>
          </a:p>
          <a:p>
            <a:pPr marL="0" indent="0">
              <a:buNone/>
            </a:pPr>
            <a:r>
              <a:rPr lang="fr-FR" dirty="0"/>
              <a:t>En vertu de la </a:t>
            </a:r>
            <a:r>
              <a:rPr lang="fr-FR" i="1" dirty="0">
                <a:hlinkClick r:id="rId2"/>
              </a:rPr>
              <a:t>Loi sur la statistique</a:t>
            </a:r>
            <a:r>
              <a:rPr lang="fr-FR" dirty="0"/>
              <a:t>, Statistique Canada doit recueillir, compiler, </a:t>
            </a:r>
            <a:r>
              <a:rPr lang="fr-FR" dirty="0">
                <a:solidFill>
                  <a:srgbClr val="FF0000"/>
                </a:solidFill>
              </a:rPr>
              <a:t>analyser</a:t>
            </a:r>
            <a:r>
              <a:rPr lang="fr-FR" dirty="0"/>
              <a:t>, dépouiller et publier des renseignements statistiques portant sur les activités commerciales, industrielles, financières, sociales, économiques et générales de la population et sur l’état de celle-ci.</a:t>
            </a:r>
            <a:endParaRPr lang="en-CA" dirty="0" smtClean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fr-FR" b="1" dirty="0"/>
              <a:t>Statistique Canada poursuit deux objectifs principaux :</a:t>
            </a:r>
          </a:p>
          <a:p>
            <a:r>
              <a:rPr lang="fr-FR" dirty="0"/>
              <a:t>Fournir des renseignements </a:t>
            </a:r>
            <a:r>
              <a:rPr lang="fr-FR" dirty="0">
                <a:solidFill>
                  <a:srgbClr val="FF0000"/>
                </a:solidFill>
              </a:rPr>
              <a:t>et des analyses </a:t>
            </a:r>
            <a:r>
              <a:rPr lang="fr-FR" dirty="0"/>
              <a:t>statistiques sur la structure économique et sociale du Canada dans le but de : </a:t>
            </a:r>
          </a:p>
          <a:p>
            <a:pPr lvl="1"/>
            <a:r>
              <a:rPr lang="fr-FR" dirty="0"/>
              <a:t>permettre l'élaboration et l'évaluation des politiques et des programmes publics;</a:t>
            </a:r>
          </a:p>
          <a:p>
            <a:pPr lvl="1"/>
            <a:r>
              <a:rPr lang="fr-FR" dirty="0"/>
              <a:t>améliorer la prise de décisions dans les secteurs public et privé au profit de tous les Canadiens.</a:t>
            </a:r>
          </a:p>
          <a:p>
            <a:r>
              <a:rPr lang="fr-FR" dirty="0"/>
              <a:t>Promouvoir l'utilisation de pratiques et de normes statistiques reconnues par : </a:t>
            </a:r>
          </a:p>
          <a:p>
            <a:pPr lvl="1"/>
            <a:r>
              <a:rPr lang="fr-FR" dirty="0"/>
              <a:t>l'utilisation de </a:t>
            </a:r>
            <a:r>
              <a:rPr lang="fr-FR" dirty="0">
                <a:hlinkClick r:id="rId3"/>
              </a:rPr>
              <a:t>classifications et de concepts communs</a:t>
            </a:r>
            <a:r>
              <a:rPr lang="fr-FR" dirty="0"/>
              <a:t> visant l'amélioration de la qualité des données;</a:t>
            </a:r>
          </a:p>
          <a:p>
            <a:pPr lvl="1"/>
            <a:r>
              <a:rPr lang="fr-FR" dirty="0"/>
              <a:t>la réduction des chevauchements et l'amélioration de l'efficacité de la collecte des données grâce à la collaboration avec les provinces et les territoires;</a:t>
            </a:r>
          </a:p>
          <a:p>
            <a:pPr lvl="1"/>
            <a:r>
              <a:rPr lang="fr-FR" dirty="0"/>
              <a:t>la réduction du fardeau des répondants grâce à l'utilisation accrue d'accords de partage de données (les sources utilisées comprennent les dossiers d'impôts annuels, les listes de paie mensuelles et les registres des douanes);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l'amélioration des méthodes et des systèmes statistiques grâce à des études de recherche et à des projets conjoints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63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Soutien pour la </a:t>
            </a:r>
            <a:r>
              <a:rPr lang="en-CA" dirty="0" err="1" smtClean="0"/>
              <a:t>désaisonnalisation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err="1" smtClean="0"/>
              <a:t>Déterminer</a:t>
            </a:r>
            <a:r>
              <a:rPr lang="en-CA" b="1" dirty="0" smtClean="0"/>
              <a:t> les </a:t>
            </a:r>
            <a:r>
              <a:rPr lang="en-CA" b="1" dirty="0" err="1" smtClean="0"/>
              <a:t>paramètres</a:t>
            </a:r>
            <a:r>
              <a:rPr lang="en-CA" b="1" dirty="0" smtClean="0"/>
              <a:t> pour </a:t>
            </a:r>
            <a:r>
              <a:rPr lang="en-CA" b="1" dirty="0" err="1" smtClean="0"/>
              <a:t>appliquer</a:t>
            </a:r>
            <a:r>
              <a:rPr lang="en-CA" b="1" dirty="0" smtClean="0"/>
              <a:t> la </a:t>
            </a:r>
            <a:r>
              <a:rPr lang="en-CA" b="1" dirty="0" err="1" smtClean="0"/>
              <a:t>méthode</a:t>
            </a:r>
            <a:r>
              <a:rPr lang="en-CA" b="1" dirty="0" smtClean="0"/>
              <a:t> X-12-ARIMA </a:t>
            </a:r>
            <a:endParaRPr lang="en-CA" dirty="0" smtClean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err="1" smtClean="0"/>
              <a:t>modèle</a:t>
            </a:r>
            <a:r>
              <a:rPr lang="en-CA" sz="2400" dirty="0" smtClean="0"/>
              <a:t> ARIMA – </a:t>
            </a:r>
            <a:r>
              <a:rPr lang="en-CA" sz="2400" dirty="0" err="1" smtClean="0"/>
              <a:t>ordre</a:t>
            </a:r>
            <a:r>
              <a:rPr lang="en-CA" sz="2400" dirty="0" smtClean="0"/>
              <a:t>, </a:t>
            </a:r>
            <a:r>
              <a:rPr lang="en-CA" sz="2400" dirty="0" err="1" smtClean="0"/>
              <a:t>régresseurs</a:t>
            </a:r>
            <a:r>
              <a:rPr lang="en-CA" sz="2400" dirty="0" smtClean="0"/>
              <a:t>, </a:t>
            </a:r>
            <a:r>
              <a:rPr lang="en-CA" sz="2400" dirty="0" err="1" smtClean="0"/>
              <a:t>nombre</a:t>
            </a:r>
            <a:r>
              <a:rPr lang="en-CA" sz="2400" dirty="0" smtClean="0"/>
              <a:t> des </a:t>
            </a:r>
            <a:r>
              <a:rPr lang="en-CA" sz="2400" dirty="0" err="1" smtClean="0"/>
              <a:t>prévisions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err="1" smtClean="0"/>
              <a:t>moyennes</a:t>
            </a:r>
            <a:r>
              <a:rPr lang="en-CA" sz="2400" dirty="0" smtClean="0"/>
              <a:t> mobiles – </a:t>
            </a:r>
            <a:r>
              <a:rPr lang="en-CA" sz="2400" dirty="0" err="1" smtClean="0"/>
              <a:t>seuils</a:t>
            </a:r>
            <a:r>
              <a:rPr lang="en-CA" sz="2400" dirty="0" smtClean="0"/>
              <a:t> pour les </a:t>
            </a:r>
            <a:r>
              <a:rPr lang="en-CA" sz="2400" dirty="0" err="1" smtClean="0"/>
              <a:t>valeurs</a:t>
            </a:r>
            <a:r>
              <a:rPr lang="en-CA" sz="2400" dirty="0" smtClean="0"/>
              <a:t> </a:t>
            </a:r>
            <a:r>
              <a:rPr lang="en-CA" sz="2400" dirty="0" err="1" smtClean="0"/>
              <a:t>aberrantes</a:t>
            </a:r>
            <a:r>
              <a:rPr lang="en-CA" sz="2400" dirty="0" smtClean="0"/>
              <a:t>, </a:t>
            </a:r>
            <a:r>
              <a:rPr lang="en-CA" sz="2400" dirty="0" err="1" smtClean="0"/>
              <a:t>longeur</a:t>
            </a:r>
            <a:r>
              <a:rPr lang="en-CA" sz="2400" dirty="0" smtClean="0"/>
              <a:t> des </a:t>
            </a:r>
            <a:r>
              <a:rPr lang="en-CA" sz="2400" dirty="0" err="1" smtClean="0"/>
              <a:t>moyennes</a:t>
            </a:r>
            <a:r>
              <a:rPr lang="en-CA" sz="2400" dirty="0" smtClean="0"/>
              <a:t> mobiles</a:t>
            </a:r>
          </a:p>
          <a:p>
            <a:pPr marL="0" indent="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Soutien pour </a:t>
            </a:r>
            <a:r>
              <a:rPr lang="en-CA" b="1" dirty="0" err="1" smtClean="0"/>
              <a:t>l’interprétation</a:t>
            </a:r>
            <a:r>
              <a:rPr lang="en-CA" b="1" dirty="0" smtClean="0"/>
              <a:t> des </a:t>
            </a:r>
            <a:r>
              <a:rPr lang="en-CA" b="1" dirty="0" err="1" smtClean="0"/>
              <a:t>résultats</a:t>
            </a:r>
            <a:endParaRPr lang="en-CA" b="1" dirty="0" smtClean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Valider</a:t>
            </a:r>
            <a:r>
              <a:rPr lang="en-CA" dirty="0" smtClean="0"/>
              <a:t> le </a:t>
            </a:r>
            <a:r>
              <a:rPr lang="en-CA" dirty="0" err="1" smtClean="0"/>
              <a:t>processus</a:t>
            </a:r>
            <a:r>
              <a:rPr lang="en-CA" dirty="0" smtClean="0"/>
              <a:t> / Aider à </a:t>
            </a:r>
            <a:r>
              <a:rPr lang="en-CA" dirty="0" err="1" smtClean="0"/>
              <a:t>interpréter</a:t>
            </a:r>
            <a:r>
              <a:rPr lang="en-CA" dirty="0" smtClean="0"/>
              <a:t> des </a:t>
            </a:r>
            <a:r>
              <a:rPr lang="en-CA" dirty="0" err="1" smtClean="0"/>
              <a:t>résultats</a:t>
            </a:r>
            <a:endParaRPr lang="en-CA" dirty="0" smtClean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Participer</a:t>
            </a:r>
            <a:r>
              <a:rPr lang="en-CA" dirty="0" smtClean="0"/>
              <a:t> aux </a:t>
            </a:r>
            <a:r>
              <a:rPr lang="en-CA" dirty="0" err="1" smtClean="0"/>
              <a:t>réunions</a:t>
            </a:r>
            <a:r>
              <a:rPr lang="en-CA" dirty="0" smtClean="0"/>
              <a:t> avec la haute </a:t>
            </a:r>
            <a:r>
              <a:rPr lang="en-CA" dirty="0" err="1" smtClean="0"/>
              <a:t>gestion</a:t>
            </a:r>
            <a:endParaRPr lang="en-CA" dirty="0"/>
          </a:p>
          <a:p>
            <a:pPr lvl="1"/>
            <a:r>
              <a:rPr lang="en-CA" dirty="0" smtClean="0"/>
              <a:t>   </a:t>
            </a:r>
            <a:r>
              <a:rPr lang="en-CA" dirty="0" err="1" smtClean="0"/>
              <a:t>Renforcement</a:t>
            </a:r>
            <a:r>
              <a:rPr lang="en-CA" dirty="0" smtClean="0"/>
              <a:t> des </a:t>
            </a:r>
            <a:r>
              <a:rPr lang="en-CA" dirty="0" err="1" smtClean="0"/>
              <a:t>capacités</a:t>
            </a:r>
            <a:r>
              <a:rPr lang="en-CA" dirty="0" smtClean="0"/>
              <a:t> </a:t>
            </a:r>
            <a:r>
              <a:rPr lang="en-CA" dirty="0" err="1" smtClean="0"/>
              <a:t>statistiques</a:t>
            </a:r>
            <a:r>
              <a:rPr lang="en-CA" dirty="0" smtClean="0"/>
              <a:t> (formation, FAQ, </a:t>
            </a:r>
            <a:r>
              <a:rPr lang="en-CA" dirty="0" err="1" smtClean="0"/>
              <a:t>vidéos</a:t>
            </a:r>
            <a:r>
              <a:rPr lang="en-CA" dirty="0" smtClean="0"/>
              <a:t>)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09487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Soutien pour la </a:t>
            </a:r>
            <a:r>
              <a:rPr lang="en-CA" dirty="0" err="1" smtClean="0"/>
              <a:t>désaisonnalisation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 smtClean="0"/>
              <a:t>Recherches</a:t>
            </a:r>
            <a:r>
              <a:rPr lang="en-CA" b="1" dirty="0" smtClean="0"/>
              <a:t> et </a:t>
            </a:r>
            <a:r>
              <a:rPr lang="en-CA" b="1" dirty="0" err="1" smtClean="0"/>
              <a:t>dévelopments</a:t>
            </a:r>
            <a:r>
              <a:rPr lang="en-CA" b="1" dirty="0" smtClean="0"/>
              <a:t> </a:t>
            </a:r>
            <a:r>
              <a:rPr lang="en-CA" b="1" dirty="0" err="1" smtClean="0"/>
              <a:t>actuels</a:t>
            </a:r>
            <a:endParaRPr lang="en-CA" b="1" dirty="0" smtClean="0"/>
          </a:p>
          <a:p>
            <a:pPr lvl="1"/>
            <a:r>
              <a:rPr lang="en-CA" dirty="0"/>
              <a:t>	</a:t>
            </a:r>
            <a:r>
              <a:rPr lang="en-CA" dirty="0" smtClean="0"/>
              <a:t>Comparer avec des </a:t>
            </a:r>
            <a:r>
              <a:rPr lang="en-CA" dirty="0" err="1" smtClean="0"/>
              <a:t>méthodes</a:t>
            </a:r>
            <a:r>
              <a:rPr lang="en-CA" dirty="0" smtClean="0"/>
              <a:t> </a:t>
            </a:r>
            <a:r>
              <a:rPr lang="en-CA" dirty="0" err="1" smtClean="0"/>
              <a:t>fondées</a:t>
            </a:r>
            <a:r>
              <a:rPr lang="en-CA" dirty="0" smtClean="0"/>
              <a:t> sur les </a:t>
            </a:r>
            <a:r>
              <a:rPr lang="en-CA" dirty="0" err="1" smtClean="0"/>
              <a:t>modèles</a:t>
            </a:r>
            <a:endParaRPr lang="en-CA" dirty="0" smtClean="0"/>
          </a:p>
          <a:p>
            <a:pPr lvl="1"/>
            <a:r>
              <a:rPr lang="en-CA" dirty="0"/>
              <a:t>	</a:t>
            </a:r>
            <a:r>
              <a:rPr lang="en-CA" dirty="0" smtClean="0"/>
              <a:t>Estimation de la variance d’un </a:t>
            </a:r>
            <a:r>
              <a:rPr lang="en-CA" dirty="0" err="1" smtClean="0"/>
              <a:t>série</a:t>
            </a:r>
            <a:r>
              <a:rPr lang="en-CA" dirty="0" smtClean="0"/>
              <a:t> </a:t>
            </a:r>
            <a:r>
              <a:rPr lang="en-CA" dirty="0" err="1" smtClean="0"/>
              <a:t>désaisonnalisée</a:t>
            </a:r>
            <a:endParaRPr lang="en-CA" dirty="0" smtClean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Automatiser</a:t>
            </a:r>
            <a:r>
              <a:rPr lang="en-CA" dirty="0" smtClean="0"/>
              <a:t> la </a:t>
            </a:r>
            <a:r>
              <a:rPr lang="en-CA" dirty="0" err="1" smtClean="0"/>
              <a:t>sélection</a:t>
            </a:r>
            <a:r>
              <a:rPr lang="en-CA" dirty="0" smtClean="0"/>
              <a:t> des </a:t>
            </a:r>
            <a:r>
              <a:rPr lang="en-CA" dirty="0" err="1" smtClean="0"/>
              <a:t>paramètres</a:t>
            </a:r>
            <a:r>
              <a:rPr lang="en-CA" dirty="0" smtClean="0"/>
              <a:t> (</a:t>
            </a:r>
            <a:r>
              <a:rPr lang="en-CA" dirty="0" err="1" smtClean="0"/>
              <a:t>apprentissage</a:t>
            </a:r>
            <a:r>
              <a:rPr lang="en-CA" dirty="0" smtClean="0"/>
              <a:t> </a:t>
            </a:r>
            <a:r>
              <a:rPr lang="en-CA" dirty="0" err="1" smtClean="0"/>
              <a:t>automatique</a:t>
            </a:r>
            <a:r>
              <a:rPr lang="en-CA" dirty="0" smtClean="0"/>
              <a:t>)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Visualisation des </a:t>
            </a:r>
            <a:r>
              <a:rPr lang="en-CA" dirty="0" err="1" smtClean="0"/>
              <a:t>données</a:t>
            </a:r>
            <a:r>
              <a:rPr lang="en-CA" dirty="0" smtClean="0"/>
              <a:t> (tableau de </a:t>
            </a:r>
            <a:r>
              <a:rPr lang="en-CA" dirty="0" err="1" smtClean="0"/>
              <a:t>bord</a:t>
            </a:r>
            <a:r>
              <a:rPr lang="en-CA" dirty="0" smtClean="0"/>
              <a:t> de </a:t>
            </a:r>
            <a:r>
              <a:rPr lang="en-CA" dirty="0" err="1" smtClean="0"/>
              <a:t>désaisonalisation</a:t>
            </a:r>
            <a:r>
              <a:rPr lang="en-CA" dirty="0" smtClean="0"/>
              <a:t>)</a:t>
            </a:r>
          </a:p>
          <a:p>
            <a:pPr lvl="1"/>
            <a:r>
              <a:rPr lang="en-CA" dirty="0"/>
              <a:t> </a:t>
            </a:r>
            <a:r>
              <a:rPr lang="en-CA" dirty="0" smtClean="0"/>
              <a:t>  </a:t>
            </a:r>
            <a:r>
              <a:rPr lang="en-CA" dirty="0" err="1" smtClean="0"/>
              <a:t>Améliorations</a:t>
            </a:r>
            <a:r>
              <a:rPr lang="en-CA" dirty="0" smtClean="0"/>
              <a:t> pour des </a:t>
            </a:r>
            <a:r>
              <a:rPr lang="en-CA" dirty="0" err="1" smtClean="0"/>
              <a:t>cas</a:t>
            </a:r>
            <a:r>
              <a:rPr lang="en-CA" dirty="0" smtClean="0"/>
              <a:t> </a:t>
            </a:r>
            <a:r>
              <a:rPr lang="en-CA" dirty="0" err="1" smtClean="0"/>
              <a:t>spéciaux</a:t>
            </a:r>
            <a:endParaRPr lang="en-CA" dirty="0" smtClean="0"/>
          </a:p>
          <a:p>
            <a:pPr lvl="1"/>
            <a:r>
              <a:rPr lang="en-CA" dirty="0" smtClean="0"/>
              <a:t>	</a:t>
            </a:r>
            <a:r>
              <a:rPr lang="en-CA" dirty="0" err="1" smtClean="0"/>
              <a:t>Désaisonnalisation</a:t>
            </a:r>
            <a:r>
              <a:rPr lang="en-CA" dirty="0" smtClean="0"/>
              <a:t> des </a:t>
            </a:r>
            <a:r>
              <a:rPr lang="en-CA" dirty="0" err="1" smtClean="0"/>
              <a:t>données</a:t>
            </a:r>
            <a:r>
              <a:rPr lang="en-CA" dirty="0" smtClean="0"/>
              <a:t> de haute </a:t>
            </a:r>
            <a:r>
              <a:rPr lang="en-CA" dirty="0" err="1" smtClean="0"/>
              <a:t>fréquence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7600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et la </a:t>
            </a:r>
            <a:r>
              <a:rPr lang="en-CA" dirty="0" err="1" smtClean="0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Étalonnage</a:t>
            </a:r>
            <a:r>
              <a:rPr lang="en-CA" dirty="0" smtClean="0"/>
              <a:t> – </a:t>
            </a:r>
            <a:r>
              <a:rPr lang="en-CA" dirty="0" err="1" smtClean="0"/>
              <a:t>Produire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série</a:t>
            </a:r>
            <a:r>
              <a:rPr lang="en-CA" dirty="0" smtClean="0"/>
              <a:t> </a:t>
            </a:r>
            <a:r>
              <a:rPr lang="en-CA" dirty="0" err="1" smtClean="0"/>
              <a:t>chronologique</a:t>
            </a:r>
            <a:r>
              <a:rPr lang="en-CA" dirty="0" smtClean="0"/>
              <a:t> en </a:t>
            </a:r>
            <a:r>
              <a:rPr lang="en-CA" dirty="0" err="1" smtClean="0"/>
              <a:t>partant</a:t>
            </a:r>
            <a:r>
              <a:rPr lang="en-CA" dirty="0" smtClean="0"/>
              <a:t> de </a:t>
            </a:r>
            <a:r>
              <a:rPr lang="en-CA" dirty="0" err="1" smtClean="0"/>
              <a:t>séries</a:t>
            </a:r>
            <a:r>
              <a:rPr lang="en-CA" dirty="0" smtClean="0"/>
              <a:t> à </a:t>
            </a:r>
            <a:r>
              <a:rPr lang="en-CA" dirty="0" err="1" smtClean="0"/>
              <a:t>différentes</a:t>
            </a:r>
            <a:r>
              <a:rPr lang="en-CA" dirty="0" smtClean="0"/>
              <a:t> </a:t>
            </a:r>
            <a:r>
              <a:rPr lang="en-CA" dirty="0" err="1" smtClean="0"/>
              <a:t>fréquences</a:t>
            </a:r>
            <a:r>
              <a:rPr lang="en-CA" dirty="0" smtClean="0"/>
              <a:t>, </a:t>
            </a:r>
            <a:r>
              <a:rPr lang="en-CA" dirty="0" err="1" smtClean="0"/>
              <a:t>e.x</a:t>
            </a:r>
            <a:r>
              <a:rPr lang="en-CA" dirty="0" smtClean="0"/>
              <a:t>. </a:t>
            </a:r>
            <a:r>
              <a:rPr lang="en-CA" dirty="0" err="1" smtClean="0"/>
              <a:t>trimestrielle</a:t>
            </a:r>
            <a:r>
              <a:rPr lang="en-CA" dirty="0" smtClean="0"/>
              <a:t> et </a:t>
            </a:r>
            <a:r>
              <a:rPr lang="en-CA" dirty="0" err="1" smtClean="0"/>
              <a:t>annuelle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8" descr="quarterlyAnn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06" y="2631464"/>
            <a:ext cx="5820237" cy="354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4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069"/>
            <a:ext cx="10515600" cy="1129620"/>
          </a:xfrm>
        </p:spPr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Combiner les points forts de </a:t>
            </a:r>
            <a:r>
              <a:rPr lang="en-CA" dirty="0" err="1" smtClean="0"/>
              <a:t>chaque</a:t>
            </a:r>
            <a:r>
              <a:rPr lang="en-CA" dirty="0" smtClean="0"/>
              <a:t> </a:t>
            </a:r>
            <a:r>
              <a:rPr lang="en-CA" dirty="0" err="1" smtClean="0"/>
              <a:t>série</a:t>
            </a:r>
            <a:endParaRPr lang="en-CA" dirty="0" smtClean="0"/>
          </a:p>
          <a:p>
            <a:r>
              <a:rPr lang="en-CA" sz="2000" dirty="0" smtClean="0"/>
              <a:t>Les </a:t>
            </a:r>
            <a:r>
              <a:rPr lang="en-CA" sz="2000" dirty="0" err="1" smtClean="0"/>
              <a:t>séries</a:t>
            </a:r>
            <a:r>
              <a:rPr lang="en-CA" sz="2000" dirty="0" smtClean="0"/>
              <a:t> plus </a:t>
            </a:r>
            <a:r>
              <a:rPr lang="en-CA" sz="2000" dirty="0" err="1" smtClean="0"/>
              <a:t>fréquentes</a:t>
            </a:r>
            <a:r>
              <a:rPr lang="en-CA" sz="2000" dirty="0" smtClean="0"/>
              <a:t> </a:t>
            </a:r>
            <a:r>
              <a:rPr lang="en-CA" sz="2000" dirty="0" err="1" smtClean="0"/>
              <a:t>donnent</a:t>
            </a:r>
            <a:r>
              <a:rPr lang="en-CA" sz="2000" dirty="0" smtClean="0"/>
              <a:t> les </a:t>
            </a:r>
            <a:r>
              <a:rPr lang="en-CA" sz="2000" dirty="0" err="1" smtClean="0"/>
              <a:t>meilleures</a:t>
            </a:r>
            <a:r>
              <a:rPr lang="en-CA" sz="2000" dirty="0" smtClean="0"/>
              <a:t> estimations des </a:t>
            </a:r>
            <a:r>
              <a:rPr lang="en-CA" sz="2000" dirty="0" err="1" smtClean="0"/>
              <a:t>changements</a:t>
            </a:r>
            <a:r>
              <a:rPr lang="en-CA" sz="2000" dirty="0" smtClean="0"/>
              <a:t> </a:t>
            </a:r>
            <a:r>
              <a:rPr lang="en-CA" sz="2000" dirty="0" err="1" smtClean="0"/>
              <a:t>d’une</a:t>
            </a:r>
            <a:r>
              <a:rPr lang="en-CA" sz="2000" dirty="0" smtClean="0"/>
              <a:t> </a:t>
            </a:r>
            <a:r>
              <a:rPr lang="en-CA" sz="2000" dirty="0" err="1" smtClean="0"/>
              <a:t>période</a:t>
            </a:r>
            <a:r>
              <a:rPr lang="en-CA" sz="2000" dirty="0" smtClean="0"/>
              <a:t> à </a:t>
            </a:r>
            <a:r>
              <a:rPr lang="en-CA" sz="2000" dirty="0" err="1" smtClean="0"/>
              <a:t>l’autre</a:t>
            </a:r>
            <a:endParaRPr lang="en-CA" sz="2000" dirty="0" smtClean="0"/>
          </a:p>
          <a:p>
            <a:r>
              <a:rPr lang="en-CA" sz="2000" dirty="0" smtClean="0"/>
              <a:t>Les </a:t>
            </a:r>
            <a:r>
              <a:rPr lang="en-CA" sz="2000" dirty="0" err="1" smtClean="0"/>
              <a:t>séries</a:t>
            </a:r>
            <a:r>
              <a:rPr lang="en-CA" sz="2000" dirty="0" smtClean="0"/>
              <a:t> </a:t>
            </a:r>
            <a:r>
              <a:rPr lang="en-CA" sz="2000" dirty="0" err="1" smtClean="0"/>
              <a:t>moins</a:t>
            </a:r>
            <a:r>
              <a:rPr lang="en-CA" sz="2000" dirty="0" smtClean="0"/>
              <a:t> </a:t>
            </a:r>
            <a:r>
              <a:rPr lang="en-CA" sz="2000" dirty="0" err="1" smtClean="0"/>
              <a:t>fréquentes</a:t>
            </a:r>
            <a:r>
              <a:rPr lang="en-CA" sz="2000" dirty="0" smtClean="0"/>
              <a:t> </a:t>
            </a:r>
            <a:r>
              <a:rPr lang="en-CA" sz="2000" dirty="0" err="1" smtClean="0"/>
              <a:t>donnent</a:t>
            </a:r>
            <a:r>
              <a:rPr lang="en-CA" sz="2000" dirty="0" smtClean="0"/>
              <a:t> les </a:t>
            </a:r>
            <a:r>
              <a:rPr lang="en-CA" sz="2000" dirty="0" err="1" smtClean="0"/>
              <a:t>meilleures</a:t>
            </a:r>
            <a:r>
              <a:rPr lang="en-CA" sz="2000" dirty="0" smtClean="0"/>
              <a:t> estimations de </a:t>
            </a:r>
            <a:r>
              <a:rPr lang="en-CA" sz="2000" dirty="0" err="1" smtClean="0"/>
              <a:t>niveau</a:t>
            </a:r>
            <a:r>
              <a:rPr lang="en-CA" sz="2000" dirty="0" smtClean="0"/>
              <a:t> </a:t>
            </a:r>
            <a:r>
              <a:rPr lang="en-CA" sz="2000" dirty="0" err="1" smtClean="0"/>
              <a:t>général</a:t>
            </a:r>
            <a:endParaRPr lang="en-CA" sz="2000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9" descr="Benchmark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25" y="3153507"/>
            <a:ext cx="5779189" cy="34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3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La solution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derivée</a:t>
            </a:r>
            <a:r>
              <a:rPr lang="en-CA" dirty="0" smtClean="0"/>
              <a:t> avec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approche</a:t>
            </a:r>
            <a:r>
              <a:rPr lang="en-CA" dirty="0" smtClean="0"/>
              <a:t> </a:t>
            </a:r>
            <a:r>
              <a:rPr lang="en-CA" dirty="0" err="1" smtClean="0"/>
              <a:t>basée</a:t>
            </a:r>
            <a:r>
              <a:rPr lang="en-CA" dirty="0" smtClean="0"/>
              <a:t> sur la </a:t>
            </a:r>
            <a:r>
              <a:rPr lang="en-CA" dirty="0" err="1" smtClean="0"/>
              <a:t>régression</a:t>
            </a:r>
            <a:r>
              <a:rPr lang="en-CA" dirty="0" smtClean="0"/>
              <a:t> (</a:t>
            </a:r>
            <a:r>
              <a:rPr lang="en-CA" sz="2000" dirty="0" err="1" smtClean="0"/>
              <a:t>Dagum</a:t>
            </a:r>
            <a:r>
              <a:rPr lang="en-CA" sz="2000" dirty="0" smtClean="0"/>
              <a:t> et </a:t>
            </a:r>
            <a:r>
              <a:rPr lang="en-CA" sz="2000" dirty="0" err="1" smtClean="0"/>
              <a:t>Cholette</a:t>
            </a:r>
            <a:r>
              <a:rPr lang="en-CA" sz="2000" dirty="0" smtClean="0"/>
              <a:t>, 1997)</a:t>
            </a:r>
            <a:r>
              <a:rPr lang="en-CA" sz="2000" dirty="0" smtClean="0">
                <a:solidFill>
                  <a:srgbClr val="00CCFF"/>
                </a:solidFill>
              </a:rPr>
              <a:t> :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smtClean="0"/>
              <a:t>Minimiser</a:t>
            </a:r>
            <a:r>
              <a:rPr lang="en-CA" sz="2000" dirty="0" smtClean="0">
                <a:solidFill>
                  <a:srgbClr val="00CCFF"/>
                </a:solidFill>
              </a:rPr>
              <a:t> :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smtClean="0"/>
              <a:t>Avec les </a:t>
            </a:r>
            <a:r>
              <a:rPr lang="en-CA" sz="2000" dirty="0" err="1" smtClean="0"/>
              <a:t>contraintes</a:t>
            </a:r>
            <a:r>
              <a:rPr lang="en-CA" sz="2000" dirty="0" smtClean="0"/>
              <a:t> </a:t>
            </a:r>
            <a:r>
              <a:rPr lang="en-CA" sz="2000" dirty="0" err="1" smtClean="0"/>
              <a:t>linéaires</a:t>
            </a:r>
            <a:r>
              <a:rPr lang="en-CA" sz="2000" dirty="0" smtClean="0"/>
              <a:t> </a:t>
            </a:r>
            <a:r>
              <a:rPr lang="en-CA" sz="2000" dirty="0" smtClean="0">
                <a:solidFill>
                  <a:srgbClr val="00CCFF"/>
                </a:solidFill>
              </a:rPr>
              <a:t>: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68039"/>
              </p:ext>
            </p:extLst>
          </p:nvPr>
        </p:nvGraphicFramePr>
        <p:xfrm>
          <a:off x="2566621" y="2978517"/>
          <a:ext cx="619442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3" imgW="3136900" imgH="685800" progId="Equation.3">
                  <p:embed/>
                </p:oleObj>
              </mc:Choice>
              <mc:Fallback>
                <p:oleObj name="Equation" r:id="rId3" imgW="3136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621" y="2978517"/>
                        <a:ext cx="6194425" cy="135413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8038"/>
                        </a:srgbClr>
                      </a:solidFill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52004"/>
              </p:ext>
            </p:extLst>
          </p:nvPr>
        </p:nvGraphicFramePr>
        <p:xfrm>
          <a:off x="3112844" y="5252306"/>
          <a:ext cx="36210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5" imgW="1562100" imgH="342900" progId="Equation.3">
                  <p:embed/>
                </p:oleObj>
              </mc:Choice>
              <mc:Fallback>
                <p:oleObj name="Equation" r:id="rId5" imgW="15621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844" y="5252306"/>
                        <a:ext cx="362108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0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Balancing – </a:t>
            </a:r>
            <a:r>
              <a:rPr lang="en-CA" dirty="0" err="1" smtClean="0"/>
              <a:t>création</a:t>
            </a:r>
            <a:r>
              <a:rPr lang="en-CA" dirty="0" smtClean="0"/>
              <a:t> d’un </a:t>
            </a:r>
            <a:r>
              <a:rPr lang="en-CA" b="1" dirty="0" err="1" smtClean="0"/>
              <a:t>système</a:t>
            </a:r>
            <a:r>
              <a:rPr lang="en-CA" dirty="0" smtClean="0"/>
              <a:t> </a:t>
            </a:r>
            <a:r>
              <a:rPr lang="en-CA" dirty="0" err="1" smtClean="0"/>
              <a:t>cohérent</a:t>
            </a:r>
            <a:r>
              <a:rPr lang="en-CA" dirty="0" smtClean="0"/>
              <a:t> des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/>
              <a:t>c</a:t>
            </a:r>
            <a:r>
              <a:rPr lang="en-CA" dirty="0" err="1" smtClean="0"/>
              <a:t>hronologiques</a:t>
            </a:r>
            <a:r>
              <a:rPr lang="en-CA" dirty="0" smtClean="0"/>
              <a:t> qui </a:t>
            </a:r>
            <a:r>
              <a:rPr lang="en-CA" dirty="0" err="1" smtClean="0"/>
              <a:t>respectent</a:t>
            </a:r>
            <a:r>
              <a:rPr lang="en-CA" dirty="0" smtClean="0"/>
              <a:t> des </a:t>
            </a:r>
            <a:r>
              <a:rPr lang="en-CA" dirty="0" err="1" smtClean="0"/>
              <a:t>contraintes</a:t>
            </a:r>
            <a:r>
              <a:rPr lang="en-CA" dirty="0" smtClean="0"/>
              <a:t> </a:t>
            </a:r>
            <a:r>
              <a:rPr lang="en-CA" dirty="0" err="1" smtClean="0"/>
              <a:t>connues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e.x</a:t>
            </a:r>
            <a:r>
              <a:rPr lang="en-CA" dirty="0" smtClean="0"/>
              <a:t>. 2 dimensions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Souvent</a:t>
            </a:r>
            <a:r>
              <a:rPr lang="en-CA" dirty="0" smtClean="0"/>
              <a:t> </a:t>
            </a:r>
            <a:r>
              <a:rPr lang="en-CA" dirty="0" err="1" smtClean="0"/>
              <a:t>appelé</a:t>
            </a:r>
            <a:r>
              <a:rPr lang="en-CA" dirty="0" smtClean="0"/>
              <a:t> « raking</a:t>
            </a:r>
            <a:r>
              <a:rPr lang="en-CA" dirty="0"/>
              <a:t> » </a:t>
            </a:r>
            <a:r>
              <a:rPr lang="en-CA" dirty="0" err="1" smtClean="0"/>
              <a:t>mais</a:t>
            </a:r>
            <a:r>
              <a:rPr lang="en-CA" dirty="0" smtClean="0"/>
              <a:t> </a:t>
            </a:r>
            <a:r>
              <a:rPr lang="en-CA" dirty="0" err="1" smtClean="0"/>
              <a:t>il</a:t>
            </a:r>
            <a:r>
              <a:rPr lang="en-CA" dirty="0" smtClean="0"/>
              <a:t> y a </a:t>
            </a:r>
            <a:r>
              <a:rPr lang="en-CA" dirty="0" err="1" smtClean="0"/>
              <a:t>une</a:t>
            </a:r>
            <a:r>
              <a:rPr lang="en-CA" dirty="0" smtClean="0"/>
              <a:t> solution </a:t>
            </a:r>
            <a:r>
              <a:rPr lang="en-CA" dirty="0" err="1" smtClean="0"/>
              <a:t>explicite</a:t>
            </a:r>
            <a:r>
              <a:rPr lang="en-CA" dirty="0" smtClean="0"/>
              <a:t> (</a:t>
            </a:r>
            <a:r>
              <a:rPr lang="en-CA" dirty="0" err="1" smtClean="0"/>
              <a:t>basée</a:t>
            </a:r>
            <a:r>
              <a:rPr lang="en-CA" dirty="0" smtClean="0"/>
              <a:t> sur la </a:t>
            </a:r>
            <a:r>
              <a:rPr lang="en-CA" dirty="0" err="1" smtClean="0"/>
              <a:t>régression</a:t>
            </a:r>
            <a:r>
              <a:rPr lang="en-CA" dirty="0" smtClean="0"/>
              <a:t>) qui </a:t>
            </a:r>
            <a:r>
              <a:rPr lang="en-CA" dirty="0" err="1" smtClean="0"/>
              <a:t>existe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26940" y="2641680"/>
            <a:ext cx="5571077" cy="2518794"/>
            <a:chOff x="204" y="1525"/>
            <a:chExt cx="2063" cy="222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04" y="1525"/>
              <a:ext cx="2063" cy="2227"/>
              <a:chOff x="204" y="1525"/>
              <a:chExt cx="2063" cy="2227"/>
            </a:xfrm>
          </p:grpSpPr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840" y="1525"/>
                <a:ext cx="1427" cy="2221"/>
                <a:chOff x="1156" y="1293"/>
                <a:chExt cx="753" cy="2545"/>
              </a:xfrm>
            </p:grpSpPr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454" cy="1815"/>
                </a:xfrm>
                <a:prstGeom prst="rect">
                  <a:avLst/>
                </a:prstGeom>
                <a:solidFill>
                  <a:srgbClr val="5F5F5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alt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1156" y="1933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1156" y="229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1156" y="2659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1156" y="3022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7" name="Rectangle 20"/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454" cy="363"/>
                </a:xfrm>
                <a:prstGeom prst="rect">
                  <a:avLst/>
                </a:prstGeom>
                <a:solidFill>
                  <a:srgbClr val="FFCC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altLang="en-US"/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93" y="1293"/>
                  <a:ext cx="716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8000" rIns="1800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CA" altLang="en-US" sz="1300" dirty="0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en-CA" altLang="en-US" sz="1300" i="1" dirty="0">
                      <a:solidFill>
                        <a:srgbClr val="000000"/>
                      </a:solidFill>
                      <a:cs typeface="Arial" charset="0"/>
                    </a:rPr>
                    <a:t>1</a:t>
                  </a:r>
                  <a:r>
                    <a:rPr lang="en-CA" altLang="en-US" sz="1300" dirty="0">
                      <a:solidFill>
                        <a:srgbClr val="000000"/>
                      </a:solidFill>
                      <a:cs typeface="Arial" charset="0"/>
                    </a:rPr>
                    <a:t>       </a:t>
                  </a:r>
                  <a:r>
                    <a:rPr lang="en-CA" altLang="en-US" sz="1300" dirty="0" smtClean="0">
                      <a:solidFill>
                        <a:srgbClr val="000000"/>
                      </a:solidFill>
                      <a:cs typeface="Arial" charset="0"/>
                    </a:rPr>
                    <a:t>                       </a:t>
                  </a:r>
                  <a:r>
                    <a:rPr lang="en-CA" altLang="en-US" sz="1300" dirty="0" err="1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en-CA" altLang="en-US" sz="1300" i="1" dirty="0" err="1">
                      <a:solidFill>
                        <a:srgbClr val="000000"/>
                      </a:solidFill>
                      <a:cs typeface="Arial" charset="0"/>
                    </a:rPr>
                    <a:t>k</a:t>
                  </a:r>
                  <a:endParaRPr lang="en-CA" altLang="en-US" sz="1300" i="1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553" y="1811"/>
                <a:ext cx="59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CA" altLang="en-US" sz="1300" dirty="0">
                    <a:solidFill>
                      <a:srgbClr val="000000"/>
                    </a:solidFill>
                    <a:cs typeface="Arial" charset="0"/>
                  </a:rPr>
                  <a:t>      Ind</a:t>
                </a:r>
                <a:r>
                  <a:rPr lang="en-CA" altLang="en-US" sz="1300" i="1" dirty="0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586" y="3048"/>
                <a:ext cx="59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CA" altLang="en-US" sz="1300" dirty="0">
                    <a:solidFill>
                      <a:srgbClr val="000000"/>
                    </a:solidFill>
                    <a:cs typeface="Arial" charset="0"/>
                  </a:rPr>
                  <a:t>      </a:t>
                </a:r>
                <a:r>
                  <a:rPr lang="en-CA" altLang="en-US" sz="1300" dirty="0" err="1">
                    <a:solidFill>
                      <a:srgbClr val="000000"/>
                    </a:solidFill>
                    <a:cs typeface="Arial" charset="0"/>
                  </a:rPr>
                  <a:t>Ind</a:t>
                </a:r>
                <a:r>
                  <a:rPr lang="en-CA" altLang="en-US" sz="1300" i="1" dirty="0" err="1">
                    <a:solidFill>
                      <a:srgbClr val="000000"/>
                    </a:solidFill>
                    <a:cs typeface="Arial" charset="0"/>
                  </a:rPr>
                  <a:t>j</a:t>
                </a:r>
                <a:endParaRPr lang="en-CA" altLang="en-US" sz="1300" i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Text Box 24"/>
              <p:cNvSpPr txBox="1">
                <a:spLocks noChangeArrowheads="1"/>
              </p:cNvSpPr>
              <p:nvPr/>
            </p:nvSpPr>
            <p:spPr bwMode="auto">
              <a:xfrm>
                <a:off x="204" y="3521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CA" altLang="en-US" sz="1800" i="1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1111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1383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746" y="1752"/>
                <a:ext cx="316" cy="1585"/>
              </a:xfrm>
              <a:prstGeom prst="rect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altLang="en-US"/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1746" y="1525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CA" altLang="en-US" sz="18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1111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1383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746" y="2084"/>
              <a:ext cx="316" cy="951"/>
              <a:chOff x="1746" y="2084"/>
              <a:chExt cx="316" cy="951"/>
            </a:xfrm>
          </p:grpSpPr>
          <p:sp>
            <p:nvSpPr>
              <p:cNvPr id="7" name="Line 33"/>
              <p:cNvSpPr>
                <a:spLocks noChangeShapeType="1"/>
              </p:cNvSpPr>
              <p:nvPr/>
            </p:nvSpPr>
            <p:spPr bwMode="auto">
              <a:xfrm>
                <a:off x="1746" y="2084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1746" y="2401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" name="Line 35"/>
              <p:cNvSpPr>
                <a:spLocks noChangeShapeType="1"/>
              </p:cNvSpPr>
              <p:nvPr/>
            </p:nvSpPr>
            <p:spPr bwMode="auto">
              <a:xfrm>
                <a:off x="1746" y="2718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1746" y="3035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88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04825" y="1452282"/>
            <a:ext cx="10515600" cy="407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e.x</a:t>
            </a:r>
            <a:r>
              <a:rPr lang="en-CA" dirty="0" smtClean="0"/>
              <a:t>. 2 dimensions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9861438" y="2882901"/>
            <a:ext cx="1365250" cy="2541587"/>
            <a:chOff x="3787" y="1965"/>
            <a:chExt cx="860" cy="1601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3787" y="1981"/>
              <a:ext cx="860" cy="1585"/>
            </a:xfrm>
            <a:prstGeom prst="rect">
              <a:avLst/>
            </a:prstGeom>
            <a:solidFill>
              <a:srgbClr val="00CCFF">
                <a:alpha val="18823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3787" y="2298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787" y="2615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3787" y="2932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3787" y="3249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4059" y="1965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4331" y="1965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9213738" y="2738438"/>
            <a:ext cx="936625" cy="2447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5075126" y="2162176"/>
            <a:ext cx="1368425" cy="3455987"/>
            <a:chOff x="1156" y="1344"/>
            <a:chExt cx="455" cy="2494"/>
          </a:xfrm>
        </p:grpSpPr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1156" y="1570"/>
              <a:ext cx="454" cy="1815"/>
            </a:xfrm>
            <a:prstGeom prst="rect">
              <a:avLst/>
            </a:prstGeom>
            <a:solidFill>
              <a:srgbClr val="5F5F5F">
                <a:alpha val="56078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1156" y="193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1156" y="229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>
              <a:off x="1156" y="265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1156" y="302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1156" y="3475"/>
              <a:ext cx="454" cy="363"/>
            </a:xfrm>
            <a:prstGeom prst="rect">
              <a:avLst/>
            </a:prstGeom>
            <a:solidFill>
              <a:srgbClr val="FFCC00">
                <a:alpha val="5098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>
              <a:off x="1202" y="1344"/>
              <a:ext cx="40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fr-CA" altLang="en-US" sz="1800" i="1">
                <a:solidFill>
                  <a:srgbClr val="777777"/>
                </a:solidFill>
                <a:cs typeface="Arial" charset="0"/>
              </a:endParaRPr>
            </a:p>
          </p:txBody>
        </p:sp>
      </p:grp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3994038" y="2593976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>
                <a:cs typeface="Arial" charset="0"/>
              </a:rPr>
              <a:t>Comp</a:t>
            </a:r>
            <a:r>
              <a:rPr lang="fr-CA" altLang="en-US" sz="1800" i="1">
                <a:solidFill>
                  <a:srgbClr val="777777"/>
                </a:solidFill>
                <a:cs typeface="Arial" charset="0"/>
              </a:rPr>
              <a:t>1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3994038" y="4611688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49" name="Text Box 23"/>
          <p:cNvSpPr txBox="1">
            <a:spLocks noChangeArrowheads="1"/>
          </p:cNvSpPr>
          <p:nvPr/>
        </p:nvSpPr>
        <p:spPr bwMode="auto">
          <a:xfrm>
            <a:off x="4067063" y="5259388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 i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0" name="Line 24"/>
          <p:cNvSpPr>
            <a:spLocks noChangeShapeType="1"/>
          </p:cNvSpPr>
          <p:nvPr/>
        </p:nvSpPr>
        <p:spPr bwMode="auto">
          <a:xfrm>
            <a:off x="5506926" y="2451101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5938726" y="2451101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6549913" y="2449513"/>
            <a:ext cx="503238" cy="2516188"/>
          </a:xfrm>
          <a:prstGeom prst="rect">
            <a:avLst/>
          </a:prstGeom>
          <a:solidFill>
            <a:srgbClr val="FFCC00">
              <a:alpha val="5098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6514988" y="2090738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5506926" y="51149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>
            <a:off x="5938726" y="51149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4498863" y="2162176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 b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8205676" y="2690813"/>
            <a:ext cx="1365250" cy="2516188"/>
          </a:xfrm>
          <a:prstGeom prst="rect">
            <a:avLst/>
          </a:prstGeom>
          <a:solidFill>
            <a:srgbClr val="5F5F5F">
              <a:alpha val="5607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8205676" y="4200526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8205676" y="5330826"/>
            <a:ext cx="1365250" cy="503237"/>
          </a:xfrm>
          <a:prstGeom prst="rect">
            <a:avLst/>
          </a:prstGeom>
          <a:solidFill>
            <a:srgbClr val="FFCC00">
              <a:alpha val="5098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60" name="Text Box 60"/>
          <p:cNvSpPr txBox="1">
            <a:spLocks noChangeArrowheads="1"/>
          </p:cNvSpPr>
          <p:nvPr/>
        </p:nvSpPr>
        <p:spPr bwMode="auto">
          <a:xfrm>
            <a:off x="8343788" y="2378076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4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7413513" y="2881313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4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7413513" y="4899026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4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63" name="Line 64"/>
          <p:cNvSpPr>
            <a:spLocks noChangeShapeType="1"/>
          </p:cNvSpPr>
          <p:nvPr/>
        </p:nvSpPr>
        <p:spPr bwMode="auto">
          <a:xfrm>
            <a:off x="8637476" y="2665413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4" name="Line 65"/>
          <p:cNvSpPr>
            <a:spLocks noChangeShapeType="1"/>
          </p:cNvSpPr>
          <p:nvPr/>
        </p:nvSpPr>
        <p:spPr bwMode="auto">
          <a:xfrm>
            <a:off x="9069276" y="2665413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9645538" y="2665413"/>
            <a:ext cx="501650" cy="2516188"/>
          </a:xfrm>
          <a:prstGeom prst="rect">
            <a:avLst/>
          </a:prstGeom>
          <a:solidFill>
            <a:srgbClr val="FFCC00">
              <a:alpha val="5098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>
            <a:off x="8637476" y="53308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>
            <a:off x="9069276" y="5330826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8529526" y="2162176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 b="1">
                <a:solidFill>
                  <a:srgbClr val="00CCFF"/>
                </a:solidFill>
                <a:cs typeface="Arial" charset="0"/>
              </a:rPr>
              <a:t>Déc</a:t>
            </a:r>
          </a:p>
        </p:txBody>
      </p:sp>
      <p:grpSp>
        <p:nvGrpSpPr>
          <p:cNvPr id="69" name="Group 71"/>
          <p:cNvGrpSpPr>
            <a:grpSpLocks/>
          </p:cNvGrpSpPr>
          <p:nvPr/>
        </p:nvGrpSpPr>
        <p:grpSpPr bwMode="auto">
          <a:xfrm>
            <a:off x="9645538" y="3170238"/>
            <a:ext cx="501650" cy="1509713"/>
            <a:chOff x="1746" y="2084"/>
            <a:chExt cx="316" cy="951"/>
          </a:xfrm>
        </p:grpSpPr>
        <p:sp>
          <p:nvSpPr>
            <p:cNvPr id="70" name="Line 72"/>
            <p:cNvSpPr>
              <a:spLocks noChangeShapeType="1"/>
            </p:cNvSpPr>
            <p:nvPr/>
          </p:nvSpPr>
          <p:spPr bwMode="auto">
            <a:xfrm>
              <a:off x="1746" y="2084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1" name="Line 73"/>
            <p:cNvSpPr>
              <a:spLocks noChangeShapeType="1"/>
            </p:cNvSpPr>
            <p:nvPr/>
          </p:nvSpPr>
          <p:spPr bwMode="auto">
            <a:xfrm>
              <a:off x="1746" y="2401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2" name="Line 74"/>
            <p:cNvSpPr>
              <a:spLocks noChangeShapeType="1"/>
            </p:cNvSpPr>
            <p:nvPr/>
          </p:nvSpPr>
          <p:spPr bwMode="auto">
            <a:xfrm>
              <a:off x="1746" y="2718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>
              <a:off x="1746" y="3035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4" name="Text Box 83"/>
          <p:cNvSpPr txBox="1">
            <a:spLocks noChangeArrowheads="1"/>
          </p:cNvSpPr>
          <p:nvPr/>
        </p:nvSpPr>
        <p:spPr bwMode="auto">
          <a:xfrm>
            <a:off x="7413513" y="3817938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2800">
                <a:cs typeface="Arial" charset="0"/>
              </a:rPr>
              <a:t>…</a:t>
            </a:r>
          </a:p>
        </p:txBody>
      </p:sp>
      <p:sp>
        <p:nvSpPr>
          <p:cNvPr id="75" name="Text Box 84"/>
          <p:cNvSpPr txBox="1">
            <a:spLocks noChangeArrowheads="1"/>
          </p:cNvSpPr>
          <p:nvPr/>
        </p:nvSpPr>
        <p:spPr bwMode="auto">
          <a:xfrm>
            <a:off x="5829188" y="2017713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>
              <a:cs typeface="Arial" charset="0"/>
            </a:endParaRPr>
          </a:p>
        </p:txBody>
      </p:sp>
      <p:sp>
        <p:nvSpPr>
          <p:cNvPr id="76" name="Text Box 85"/>
          <p:cNvSpPr txBox="1">
            <a:spLocks noChangeArrowheads="1"/>
          </p:cNvSpPr>
          <p:nvPr/>
        </p:nvSpPr>
        <p:spPr bwMode="auto">
          <a:xfrm>
            <a:off x="5541851" y="2017713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 b="1">
                <a:solidFill>
                  <a:srgbClr val="00CCFF"/>
                </a:solidFill>
                <a:cs typeface="Arial" charset="0"/>
              </a:rPr>
              <a:t>Fév</a:t>
            </a:r>
          </a:p>
        </p:txBody>
      </p:sp>
      <p:sp>
        <p:nvSpPr>
          <p:cNvPr id="77" name="Line 86"/>
          <p:cNvSpPr>
            <a:spLocks noChangeShapeType="1"/>
          </p:cNvSpPr>
          <p:nvPr/>
        </p:nvSpPr>
        <p:spPr bwMode="auto">
          <a:xfrm>
            <a:off x="8205676" y="3173413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8" name="Line 87"/>
          <p:cNvSpPr>
            <a:spLocks noChangeShapeType="1"/>
          </p:cNvSpPr>
          <p:nvPr/>
        </p:nvSpPr>
        <p:spPr bwMode="auto">
          <a:xfrm>
            <a:off x="8205676" y="3676651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9" name="Line 88"/>
          <p:cNvSpPr>
            <a:spLocks noChangeShapeType="1"/>
          </p:cNvSpPr>
          <p:nvPr/>
        </p:nvSpPr>
        <p:spPr bwMode="auto">
          <a:xfrm>
            <a:off x="8205676" y="4683126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0" name="Rectangle 91"/>
          <p:cNvSpPr>
            <a:spLocks noChangeArrowheads="1"/>
          </p:cNvSpPr>
          <p:nvPr/>
        </p:nvSpPr>
        <p:spPr bwMode="auto">
          <a:xfrm>
            <a:off x="10294826" y="3890963"/>
            <a:ext cx="431800" cy="503238"/>
          </a:xfrm>
          <a:prstGeom prst="rect">
            <a:avLst/>
          </a:prstGeom>
          <a:noFill/>
          <a:ln w="571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81" name="Text Box 92"/>
          <p:cNvSpPr txBox="1">
            <a:spLocks noChangeArrowheads="1"/>
          </p:cNvSpPr>
          <p:nvPr/>
        </p:nvSpPr>
        <p:spPr bwMode="auto">
          <a:xfrm>
            <a:off x="9786825" y="5461152"/>
            <a:ext cx="1763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 b="1" dirty="0">
                <a:solidFill>
                  <a:srgbClr val="00CCFF"/>
                </a:solidFill>
                <a:cs typeface="Arial" charset="0"/>
              </a:rPr>
              <a:t>Totaux annuels</a:t>
            </a:r>
          </a:p>
        </p:txBody>
      </p:sp>
      <p:grpSp>
        <p:nvGrpSpPr>
          <p:cNvPr id="82" name="Group 93"/>
          <p:cNvGrpSpPr>
            <a:grpSpLocks/>
          </p:cNvGrpSpPr>
          <p:nvPr/>
        </p:nvGrpSpPr>
        <p:grpSpPr bwMode="auto">
          <a:xfrm>
            <a:off x="6549913" y="3025776"/>
            <a:ext cx="501650" cy="1509712"/>
            <a:chOff x="1746" y="2084"/>
            <a:chExt cx="316" cy="951"/>
          </a:xfrm>
        </p:grpSpPr>
        <p:sp>
          <p:nvSpPr>
            <p:cNvPr id="83" name="Line 94"/>
            <p:cNvSpPr>
              <a:spLocks noChangeShapeType="1"/>
            </p:cNvSpPr>
            <p:nvPr/>
          </p:nvSpPr>
          <p:spPr bwMode="auto">
            <a:xfrm>
              <a:off x="1746" y="2084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4" name="Line 95"/>
            <p:cNvSpPr>
              <a:spLocks noChangeShapeType="1"/>
            </p:cNvSpPr>
            <p:nvPr/>
          </p:nvSpPr>
          <p:spPr bwMode="auto">
            <a:xfrm>
              <a:off x="1746" y="2401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5" name="Line 96"/>
            <p:cNvSpPr>
              <a:spLocks noChangeShapeType="1"/>
            </p:cNvSpPr>
            <p:nvPr/>
          </p:nvSpPr>
          <p:spPr bwMode="auto">
            <a:xfrm>
              <a:off x="1746" y="2718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6" name="Line 97"/>
            <p:cNvSpPr>
              <a:spLocks noChangeShapeType="1"/>
            </p:cNvSpPr>
            <p:nvPr/>
          </p:nvSpPr>
          <p:spPr bwMode="auto">
            <a:xfrm>
              <a:off x="1746" y="3035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87" name="Line 102"/>
          <p:cNvSpPr>
            <a:spLocks noChangeShapeType="1"/>
          </p:cNvSpPr>
          <p:nvPr/>
        </p:nvSpPr>
        <p:spPr bwMode="auto">
          <a:xfrm>
            <a:off x="5325951" y="2811463"/>
            <a:ext cx="0" cy="2303463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88" name="Line 100"/>
          <p:cNvSpPr>
            <a:spLocks noChangeShapeType="1"/>
          </p:cNvSpPr>
          <p:nvPr/>
        </p:nvSpPr>
        <p:spPr bwMode="auto">
          <a:xfrm>
            <a:off x="5324363" y="3241676"/>
            <a:ext cx="1081088" cy="0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89" name="Line 101"/>
          <p:cNvSpPr>
            <a:spLocks noChangeShapeType="1"/>
          </p:cNvSpPr>
          <p:nvPr/>
        </p:nvSpPr>
        <p:spPr bwMode="auto">
          <a:xfrm>
            <a:off x="8448563" y="3386138"/>
            <a:ext cx="1081088" cy="0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90" name="Line 103"/>
          <p:cNvSpPr>
            <a:spLocks noChangeShapeType="1"/>
          </p:cNvSpPr>
          <p:nvPr/>
        </p:nvSpPr>
        <p:spPr bwMode="auto">
          <a:xfrm>
            <a:off x="8421576" y="3027363"/>
            <a:ext cx="0" cy="2303463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grpSp>
        <p:nvGrpSpPr>
          <p:cNvPr id="91" name="Group 32"/>
          <p:cNvGrpSpPr>
            <a:grpSpLocks/>
          </p:cNvGrpSpPr>
          <p:nvPr/>
        </p:nvGrpSpPr>
        <p:grpSpPr bwMode="auto">
          <a:xfrm>
            <a:off x="2409713" y="1801813"/>
            <a:ext cx="3097213" cy="3535363"/>
            <a:chOff x="158" y="1525"/>
            <a:chExt cx="1951" cy="2227"/>
          </a:xfrm>
        </p:grpSpPr>
        <p:grpSp>
          <p:nvGrpSpPr>
            <p:cNvPr id="92" name="Group 33"/>
            <p:cNvGrpSpPr>
              <a:grpSpLocks/>
            </p:cNvGrpSpPr>
            <p:nvPr/>
          </p:nvGrpSpPr>
          <p:grpSpPr bwMode="auto">
            <a:xfrm>
              <a:off x="158" y="1525"/>
              <a:ext cx="1951" cy="2227"/>
              <a:chOff x="158" y="1525"/>
              <a:chExt cx="1951" cy="2227"/>
            </a:xfrm>
          </p:grpSpPr>
          <p:grpSp>
            <p:nvGrpSpPr>
              <p:cNvPr id="98" name="Group 34"/>
              <p:cNvGrpSpPr>
                <a:grpSpLocks/>
              </p:cNvGrpSpPr>
              <p:nvPr/>
            </p:nvGrpSpPr>
            <p:grpSpPr bwMode="auto">
              <a:xfrm>
                <a:off x="839" y="1570"/>
                <a:ext cx="862" cy="2177"/>
                <a:chOff x="1156" y="1344"/>
                <a:chExt cx="455" cy="2494"/>
              </a:xfrm>
            </p:grpSpPr>
            <p:sp>
              <p:nvSpPr>
                <p:cNvPr id="109" name="Rectangle 35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454" cy="1815"/>
                </a:xfrm>
                <a:prstGeom prst="rect">
                  <a:avLst/>
                </a:prstGeom>
                <a:solidFill>
                  <a:srgbClr val="5F5F5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CA" altLang="en-US"/>
                </a:p>
              </p:txBody>
            </p:sp>
            <p:sp>
              <p:nvSpPr>
                <p:cNvPr id="110" name="Line 36"/>
                <p:cNvSpPr>
                  <a:spLocks noChangeShapeType="1"/>
                </p:cNvSpPr>
                <p:nvPr/>
              </p:nvSpPr>
              <p:spPr bwMode="auto">
                <a:xfrm>
                  <a:off x="1156" y="1933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1" name="Line 37"/>
                <p:cNvSpPr>
                  <a:spLocks noChangeShapeType="1"/>
                </p:cNvSpPr>
                <p:nvPr/>
              </p:nvSpPr>
              <p:spPr bwMode="auto">
                <a:xfrm>
                  <a:off x="1156" y="229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2" name="Line 38"/>
                <p:cNvSpPr>
                  <a:spLocks noChangeShapeType="1"/>
                </p:cNvSpPr>
                <p:nvPr/>
              </p:nvSpPr>
              <p:spPr bwMode="auto">
                <a:xfrm>
                  <a:off x="1156" y="2659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3" name="Line 39"/>
                <p:cNvSpPr>
                  <a:spLocks noChangeShapeType="1"/>
                </p:cNvSpPr>
                <p:nvPr/>
              </p:nvSpPr>
              <p:spPr bwMode="auto">
                <a:xfrm>
                  <a:off x="1156" y="3022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4" name="Rectangle 40"/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454" cy="363"/>
                </a:xfrm>
                <a:prstGeom prst="rect">
                  <a:avLst/>
                </a:prstGeom>
                <a:solidFill>
                  <a:srgbClr val="FFCC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CA" altLang="en-US"/>
                </a:p>
              </p:txBody>
            </p:sp>
            <p:sp>
              <p:nvSpPr>
                <p:cNvPr id="11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202" y="1344"/>
                  <a:ext cx="409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fr-CA" altLang="en-US" sz="1400" dirty="0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fr-CA" altLang="en-US" sz="1400" i="1" dirty="0">
                      <a:solidFill>
                        <a:srgbClr val="000000"/>
                      </a:solidFill>
                      <a:cs typeface="Arial" charset="0"/>
                    </a:rPr>
                    <a:t>1</a:t>
                  </a:r>
                  <a:r>
                    <a:rPr lang="fr-CA" altLang="en-US" sz="1400" dirty="0">
                      <a:solidFill>
                        <a:srgbClr val="000000"/>
                      </a:solidFill>
                      <a:cs typeface="Arial" charset="0"/>
                    </a:rPr>
                    <a:t>      </a:t>
                  </a:r>
                  <a:r>
                    <a:rPr lang="fr-CA" altLang="en-US" sz="1400" dirty="0" err="1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fr-CA" altLang="en-US" sz="1400" i="1" dirty="0" err="1">
                      <a:solidFill>
                        <a:srgbClr val="000000"/>
                      </a:solidFill>
                      <a:cs typeface="Arial" charset="0"/>
                    </a:rPr>
                    <a:t>k</a:t>
                  </a:r>
                  <a:endParaRPr lang="fr-CA" altLang="en-US" sz="1400" i="1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9" name="Text Box 42"/>
              <p:cNvSpPr txBox="1">
                <a:spLocks noChangeArrowheads="1"/>
              </p:cNvSpPr>
              <p:nvPr/>
            </p:nvSpPr>
            <p:spPr bwMode="auto">
              <a:xfrm>
                <a:off x="158" y="1842"/>
                <a:ext cx="5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CA" altLang="en-US" sz="1400" dirty="0">
                    <a:solidFill>
                      <a:srgbClr val="000000"/>
                    </a:solidFill>
                    <a:cs typeface="Arial" charset="0"/>
                  </a:rPr>
                  <a:t>      Ind</a:t>
                </a:r>
                <a:r>
                  <a:rPr lang="fr-CA" altLang="en-US" sz="1400" i="1" dirty="0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100" name="Text Box 43"/>
              <p:cNvSpPr txBox="1">
                <a:spLocks noChangeArrowheads="1"/>
              </p:cNvSpPr>
              <p:nvPr/>
            </p:nvSpPr>
            <p:spPr bwMode="auto">
              <a:xfrm>
                <a:off x="158" y="3113"/>
                <a:ext cx="5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CA" altLang="en-US" sz="1400" dirty="0">
                    <a:solidFill>
                      <a:srgbClr val="000000"/>
                    </a:solidFill>
                    <a:cs typeface="Arial" charset="0"/>
                  </a:rPr>
                  <a:t>      </a:t>
                </a:r>
                <a:r>
                  <a:rPr lang="fr-CA" altLang="en-US" sz="1400" dirty="0" err="1">
                    <a:solidFill>
                      <a:srgbClr val="000000"/>
                    </a:solidFill>
                    <a:cs typeface="Arial" charset="0"/>
                  </a:rPr>
                  <a:t>Ind</a:t>
                </a:r>
                <a:r>
                  <a:rPr lang="fr-CA" altLang="en-US" sz="1400" i="1" dirty="0" err="1">
                    <a:solidFill>
                      <a:srgbClr val="000000"/>
                    </a:solidFill>
                    <a:cs typeface="Arial" charset="0"/>
                  </a:rPr>
                  <a:t>j</a:t>
                </a:r>
                <a:endParaRPr lang="fr-CA" altLang="en-US" sz="1400" i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1" name="Text Box 44"/>
              <p:cNvSpPr txBox="1">
                <a:spLocks noChangeArrowheads="1"/>
              </p:cNvSpPr>
              <p:nvPr/>
            </p:nvSpPr>
            <p:spPr bwMode="auto">
              <a:xfrm>
                <a:off x="204" y="3521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fr-CA" altLang="en-US" sz="1800" i="1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02" name="Line 45"/>
              <p:cNvSpPr>
                <a:spLocks noChangeShapeType="1"/>
              </p:cNvSpPr>
              <p:nvPr/>
            </p:nvSpPr>
            <p:spPr bwMode="auto">
              <a:xfrm>
                <a:off x="1111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3" name="Line 46"/>
              <p:cNvSpPr>
                <a:spLocks noChangeShapeType="1"/>
              </p:cNvSpPr>
              <p:nvPr/>
            </p:nvSpPr>
            <p:spPr bwMode="auto">
              <a:xfrm>
                <a:off x="1383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4" name="Rectangle 47"/>
              <p:cNvSpPr>
                <a:spLocks noChangeArrowheads="1"/>
              </p:cNvSpPr>
              <p:nvPr/>
            </p:nvSpPr>
            <p:spPr bwMode="auto">
              <a:xfrm>
                <a:off x="1746" y="1752"/>
                <a:ext cx="316" cy="1585"/>
              </a:xfrm>
              <a:prstGeom prst="rect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en-US"/>
              </a:p>
            </p:txBody>
          </p:sp>
          <p:sp>
            <p:nvSpPr>
              <p:cNvPr id="105" name="Text Box 48"/>
              <p:cNvSpPr txBox="1">
                <a:spLocks noChangeArrowheads="1"/>
              </p:cNvSpPr>
              <p:nvPr/>
            </p:nvSpPr>
            <p:spPr bwMode="auto">
              <a:xfrm>
                <a:off x="1746" y="1525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fr-CA" altLang="en-US" sz="18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06" name="Line 49"/>
              <p:cNvSpPr>
                <a:spLocks noChangeShapeType="1"/>
              </p:cNvSpPr>
              <p:nvPr/>
            </p:nvSpPr>
            <p:spPr bwMode="auto">
              <a:xfrm>
                <a:off x="1111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7" name="Line 50"/>
              <p:cNvSpPr>
                <a:spLocks noChangeShapeType="1"/>
              </p:cNvSpPr>
              <p:nvPr/>
            </p:nvSpPr>
            <p:spPr bwMode="auto">
              <a:xfrm>
                <a:off x="1383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8" name="Text Box 51"/>
              <p:cNvSpPr txBox="1">
                <a:spLocks noChangeArrowheads="1"/>
              </p:cNvSpPr>
              <p:nvPr/>
            </p:nvSpPr>
            <p:spPr bwMode="auto">
              <a:xfrm>
                <a:off x="476" y="1570"/>
                <a:ext cx="4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CA" altLang="en-US" sz="1800" b="1">
                    <a:solidFill>
                      <a:srgbClr val="00CCFF"/>
                    </a:solidFill>
                    <a:cs typeface="Arial" charset="0"/>
                  </a:rPr>
                  <a:t>Jan</a:t>
                </a:r>
              </a:p>
            </p:txBody>
          </p:sp>
        </p:grpSp>
        <p:grpSp>
          <p:nvGrpSpPr>
            <p:cNvPr id="93" name="Group 52"/>
            <p:cNvGrpSpPr>
              <a:grpSpLocks/>
            </p:cNvGrpSpPr>
            <p:nvPr/>
          </p:nvGrpSpPr>
          <p:grpSpPr bwMode="auto">
            <a:xfrm>
              <a:off x="1746" y="2084"/>
              <a:ext cx="316" cy="951"/>
              <a:chOff x="1746" y="2084"/>
              <a:chExt cx="316" cy="951"/>
            </a:xfrm>
          </p:grpSpPr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>
                <a:off x="1746" y="2084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5" name="Line 54"/>
              <p:cNvSpPr>
                <a:spLocks noChangeShapeType="1"/>
              </p:cNvSpPr>
              <p:nvPr/>
            </p:nvSpPr>
            <p:spPr bwMode="auto">
              <a:xfrm>
                <a:off x="1746" y="2401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6" name="Line 55"/>
              <p:cNvSpPr>
                <a:spLocks noChangeShapeType="1"/>
              </p:cNvSpPr>
              <p:nvPr/>
            </p:nvSpPr>
            <p:spPr bwMode="auto">
              <a:xfrm>
                <a:off x="1746" y="2718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7" name="Line 56"/>
              <p:cNvSpPr>
                <a:spLocks noChangeShapeType="1"/>
              </p:cNvSpPr>
              <p:nvPr/>
            </p:nvSpPr>
            <p:spPr bwMode="auto">
              <a:xfrm>
                <a:off x="1746" y="3035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116" name="Line 77"/>
          <p:cNvSpPr>
            <a:spLocks noChangeShapeType="1"/>
          </p:cNvSpPr>
          <p:nvPr/>
        </p:nvSpPr>
        <p:spPr bwMode="auto">
          <a:xfrm>
            <a:off x="3740038" y="2954338"/>
            <a:ext cx="1081088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17" name="Line 76"/>
          <p:cNvSpPr>
            <a:spLocks noChangeShapeType="1"/>
          </p:cNvSpPr>
          <p:nvPr/>
        </p:nvSpPr>
        <p:spPr bwMode="auto">
          <a:xfrm>
            <a:off x="3741626" y="2522538"/>
            <a:ext cx="0" cy="23034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18" name="Line 82"/>
          <p:cNvSpPr>
            <a:spLocks noChangeShapeType="1"/>
          </p:cNvSpPr>
          <p:nvPr/>
        </p:nvSpPr>
        <p:spPr bwMode="auto">
          <a:xfrm>
            <a:off x="4173426" y="3457576"/>
            <a:ext cx="6264275" cy="649287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grpSp>
        <p:nvGrpSpPr>
          <p:cNvPr id="119" name="Group 78"/>
          <p:cNvGrpSpPr>
            <a:grpSpLocks/>
          </p:cNvGrpSpPr>
          <p:nvPr/>
        </p:nvGrpSpPr>
        <p:grpSpPr bwMode="auto">
          <a:xfrm>
            <a:off x="3955938" y="3170238"/>
            <a:ext cx="5113338" cy="1008063"/>
            <a:chOff x="1156" y="2523"/>
            <a:chExt cx="3222" cy="635"/>
          </a:xfrm>
        </p:grpSpPr>
        <p:sp>
          <p:nvSpPr>
            <p:cNvPr id="120" name="Rectangle 79"/>
            <p:cNvSpPr>
              <a:spLocks noChangeArrowheads="1"/>
            </p:cNvSpPr>
            <p:nvPr/>
          </p:nvSpPr>
          <p:spPr bwMode="auto">
            <a:xfrm>
              <a:off x="1156" y="2523"/>
              <a:ext cx="273" cy="318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381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121" name="Rectangle 80"/>
            <p:cNvSpPr>
              <a:spLocks noChangeArrowheads="1"/>
            </p:cNvSpPr>
            <p:nvPr/>
          </p:nvSpPr>
          <p:spPr bwMode="auto">
            <a:xfrm>
              <a:off x="4105" y="2840"/>
              <a:ext cx="273" cy="318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381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122" name="Rectangle 81"/>
            <p:cNvSpPr>
              <a:spLocks noChangeArrowheads="1"/>
            </p:cNvSpPr>
            <p:nvPr/>
          </p:nvSpPr>
          <p:spPr bwMode="auto">
            <a:xfrm>
              <a:off x="2154" y="2704"/>
              <a:ext cx="273" cy="318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381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</p:grpSp>
      <p:sp>
        <p:nvSpPr>
          <p:cNvPr id="123" name="Text Box 104"/>
          <p:cNvSpPr txBox="1">
            <a:spLocks noChangeArrowheads="1"/>
          </p:cNvSpPr>
          <p:nvPr/>
        </p:nvSpPr>
        <p:spPr bwMode="auto">
          <a:xfrm>
            <a:off x="2589101" y="4826001"/>
            <a:ext cx="862012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en-US" sz="1300" dirty="0">
                <a:solidFill>
                  <a:srgbClr val="000000"/>
                </a:solidFill>
              </a:rPr>
              <a:t>Total industriel</a:t>
            </a:r>
          </a:p>
        </p:txBody>
      </p:sp>
      <p:sp>
        <p:nvSpPr>
          <p:cNvPr id="124" name="Text Box 105"/>
          <p:cNvSpPr txBox="1">
            <a:spLocks noChangeArrowheads="1"/>
          </p:cNvSpPr>
          <p:nvPr/>
        </p:nvSpPr>
        <p:spPr bwMode="auto">
          <a:xfrm>
            <a:off x="4749688" y="1690688"/>
            <a:ext cx="862013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en-US" sz="1300" dirty="0"/>
              <a:t>Total national</a:t>
            </a:r>
          </a:p>
        </p:txBody>
      </p:sp>
      <p:sp>
        <p:nvSpPr>
          <p:cNvPr id="12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395288" y="6396434"/>
            <a:ext cx="129639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0E57E96-2CB8-49BF-9F50-53B0D8493C17}" type="slidenum">
              <a:rPr lang="en-CA" altLang="en-US" sz="1200" smtClean="0"/>
              <a:pPr/>
              <a:t>18</a:t>
            </a:fld>
            <a:endParaRPr lang="fr-CA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7018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7" grpId="0" animBg="1"/>
      <p:bldP spid="88" grpId="0" animBg="1"/>
      <p:bldP spid="89" grpId="0" animBg="1"/>
      <p:bldP spid="90" grpId="0" animBg="1"/>
      <p:bldP spid="116" grpId="0" animBg="1"/>
      <p:bldP spid="117" grpId="0" animBg="1"/>
      <p:bldP spid="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2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Nous </a:t>
            </a:r>
            <a:r>
              <a:rPr lang="en-CA" dirty="0" err="1" smtClean="0"/>
              <a:t>pouvons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le </a:t>
            </a:r>
            <a:r>
              <a:rPr lang="en-CA" dirty="0" err="1" smtClean="0"/>
              <a:t>considérer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un </a:t>
            </a:r>
            <a:r>
              <a:rPr lang="en-CA" dirty="0" err="1" smtClean="0"/>
              <a:t>problème</a:t>
            </a:r>
            <a:r>
              <a:rPr lang="en-CA" dirty="0" smtClean="0"/>
              <a:t> </a:t>
            </a:r>
            <a:r>
              <a:rPr lang="en-CA" dirty="0" err="1" smtClean="0"/>
              <a:t>d’optimisation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e.g. Raking 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Minimiser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Avec les </a:t>
            </a:r>
            <a:r>
              <a:rPr lang="en-CA" dirty="0" err="1" smtClean="0"/>
              <a:t>contraintes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err="1" smtClean="0"/>
              <a:t>linéaires</a:t>
            </a: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05583"/>
              </p:ext>
            </p:extLst>
          </p:nvPr>
        </p:nvGraphicFramePr>
        <p:xfrm>
          <a:off x="4897016" y="2575443"/>
          <a:ext cx="31654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tion" r:id="rId3" imgW="1054100" imgH="419100" progId="Equation.DSMT4">
                  <p:embed/>
                </p:oleObj>
              </mc:Choice>
              <mc:Fallback>
                <p:oleObj name="Equation" r:id="rId3" imgW="1054100" imgH="419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016" y="2575443"/>
                        <a:ext cx="3165475" cy="125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33061"/>
              </p:ext>
            </p:extLst>
          </p:nvPr>
        </p:nvGraphicFramePr>
        <p:xfrm>
          <a:off x="4897016" y="4001294"/>
          <a:ext cx="40386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Equation" r:id="rId5" imgW="1765300" imgH="889000" progId="Equation.DSMT4">
                  <p:embed/>
                </p:oleObj>
              </mc:Choice>
              <mc:Fallback>
                <p:oleObj name="Equation" r:id="rId5" imgW="1765300" imgH="889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016" y="4001294"/>
                        <a:ext cx="4038600" cy="203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8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5"/>
          <p:cNvSpPr>
            <a:spLocks noGrp="1" noChangeArrowheads="1"/>
          </p:cNvSpPr>
          <p:nvPr>
            <p:ph type="title"/>
          </p:nvPr>
        </p:nvSpPr>
        <p:spPr>
          <a:xfrm>
            <a:off x="995400" y="701848"/>
            <a:ext cx="8218487" cy="993775"/>
          </a:xfrm>
        </p:spPr>
        <p:txBody>
          <a:bodyPr>
            <a:normAutofit fontScale="90000"/>
          </a:bodyPr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smtClean="0"/>
              <a:t>reconciliation – </a:t>
            </a:r>
            <a:r>
              <a:rPr lang="en-CA" dirty="0" err="1" smtClean="0"/>
              <a:t>modèle</a:t>
            </a:r>
            <a:r>
              <a:rPr lang="en-CA" dirty="0" smtClean="0"/>
              <a:t> de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 smtClean="0"/>
              <a:t>chronologiques</a:t>
            </a:r>
            <a:endParaRPr lang="fr-CA" altLang="en-US" dirty="0" smtClean="0"/>
          </a:p>
        </p:txBody>
      </p:sp>
      <p:sp>
        <p:nvSpPr>
          <p:cNvPr id="70660" name="Rectangle 10"/>
          <p:cNvSpPr>
            <a:spLocks noGrp="1" noChangeArrowheads="1"/>
          </p:cNvSpPr>
          <p:nvPr>
            <p:ph idx="1"/>
          </p:nvPr>
        </p:nvSpPr>
        <p:spPr>
          <a:xfrm>
            <a:off x="1171576" y="1890713"/>
            <a:ext cx="8362950" cy="4967287"/>
          </a:xfrm>
        </p:spPr>
        <p:txBody>
          <a:bodyPr/>
          <a:lstStyle/>
          <a:p>
            <a:pPr algn="just" eaLnBrk="1" hangingPunct="1"/>
            <a:r>
              <a:rPr lang="fr-CA" altLang="en-US" dirty="0" smtClean="0"/>
              <a:t>Le modèle est</a:t>
            </a:r>
            <a:r>
              <a:rPr lang="fr-CA" altLang="en-US" dirty="0" smtClean="0">
                <a:solidFill>
                  <a:srgbClr val="00CCFF"/>
                </a:solidFill>
              </a:rPr>
              <a:t> :</a:t>
            </a:r>
            <a:endParaRPr lang="fr-CA" altLang="en-US" dirty="0">
              <a:solidFill>
                <a:srgbClr val="00CCFF"/>
              </a:solidFill>
            </a:endParaRPr>
          </a:p>
          <a:p>
            <a:pPr algn="just" eaLnBrk="1" hangingPunct="1"/>
            <a:endParaRPr lang="fr-CA" altLang="en-US" dirty="0"/>
          </a:p>
          <a:p>
            <a:pPr algn="just" eaLnBrk="1" hangingPunct="1"/>
            <a:endParaRPr lang="fr-CA" altLang="en-US" dirty="0"/>
          </a:p>
          <a:p>
            <a:pPr algn="just" eaLnBrk="1" hangingPunct="1"/>
            <a:endParaRPr lang="fr-CA" altLang="en-US" sz="1400" dirty="0"/>
          </a:p>
          <a:p>
            <a:pPr algn="just" eaLnBrk="1" hangingPunct="1"/>
            <a:endParaRPr lang="fr-CA" altLang="en-US" sz="1400" dirty="0"/>
          </a:p>
          <a:p>
            <a:pPr algn="just"/>
            <a:r>
              <a:rPr lang="fr-CA" altLang="en-US" dirty="0" smtClean="0"/>
              <a:t>Avec les matrices</a:t>
            </a:r>
            <a:r>
              <a:rPr lang="fr-CA" altLang="en-US" dirty="0" smtClean="0">
                <a:solidFill>
                  <a:srgbClr val="00CCFF"/>
                </a:solidFill>
              </a:rPr>
              <a:t> :</a:t>
            </a:r>
            <a:endParaRPr lang="fr-CA" altLang="en-US" dirty="0">
              <a:solidFill>
                <a:srgbClr val="00CCFF"/>
              </a:solidFill>
            </a:endParaRPr>
          </a:p>
          <a:p>
            <a:pPr algn="just" eaLnBrk="1" hangingPunct="1"/>
            <a:endParaRPr lang="fr-CA" altLang="en-US" dirty="0"/>
          </a:p>
          <a:p>
            <a:pPr algn="just" eaLnBrk="1" hangingPunct="1"/>
            <a:endParaRPr lang="fr-CA" altLang="en-US" sz="1400" dirty="0"/>
          </a:p>
          <a:p>
            <a:pPr algn="just" eaLnBrk="1" hangingPunct="1"/>
            <a:endParaRPr lang="fr-CA" altLang="en-US" sz="1400" dirty="0"/>
          </a:p>
          <a:p>
            <a:pPr algn="just" eaLnBrk="1" hangingPunct="1">
              <a:buNone/>
            </a:pPr>
            <a:endParaRPr lang="fr-CA" altLang="en-US" dirty="0"/>
          </a:p>
        </p:txBody>
      </p:sp>
      <p:graphicFrame>
        <p:nvGraphicFramePr>
          <p:cNvPr id="70661" name="Object 2"/>
          <p:cNvGraphicFramePr>
            <a:graphicFrameLocks noChangeAspect="1"/>
          </p:cNvGraphicFramePr>
          <p:nvPr>
            <p:extLst/>
          </p:nvPr>
        </p:nvGraphicFramePr>
        <p:xfrm>
          <a:off x="5262563" y="1854200"/>
          <a:ext cx="35226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Equation" r:id="rId4" imgW="1447800" imgH="419100" progId="Equation.DSMT4">
                  <p:embed/>
                </p:oleObj>
              </mc:Choice>
              <mc:Fallback>
                <p:oleObj name="Equation" r:id="rId4" imgW="1447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1854200"/>
                        <a:ext cx="352266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3"/>
          <p:cNvGraphicFramePr>
            <a:graphicFrameLocks noChangeAspect="1"/>
          </p:cNvGraphicFramePr>
          <p:nvPr>
            <p:extLst/>
          </p:nvPr>
        </p:nvGraphicFramePr>
        <p:xfrm>
          <a:off x="5353051" y="3711575"/>
          <a:ext cx="30003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Equation" r:id="rId6" imgW="1193800" imgH="431800" progId="Equation.DSMT4">
                  <p:embed/>
                </p:oleObj>
              </mc:Choice>
              <mc:Fallback>
                <p:oleObj name="Equation" r:id="rId6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1" y="3711575"/>
                        <a:ext cx="300037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191928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l"/>
            <a:fld id="{EB71FCEF-E9B0-43E4-AE79-ECEB0953A69F}" type="slidenum">
              <a:rPr lang="en-CA" altLang="en-US"/>
              <a:pPr algn="l"/>
              <a:t>28</a:t>
            </a:fld>
            <a:endParaRPr lang="fr-CA" alt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03475" y="2924176"/>
          <a:ext cx="3352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Equation" r:id="rId8" imgW="4051300" imgH="457200" progId="Equation.DSMT4">
                  <p:embed/>
                </p:oleObj>
              </mc:Choice>
              <mc:Fallback>
                <p:oleObj name="Equation" r:id="rId8" imgW="4051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2924176"/>
                        <a:ext cx="3352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37007" y="297448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648859" y="2851378"/>
            <a:ext cx="7445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et</a:t>
            </a:r>
            <a:endParaRPr lang="en-C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38778" y="2843181"/>
            <a:ext cx="320833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800" dirty="0" err="1"/>
              <a:t>s</a:t>
            </a:r>
            <a:r>
              <a:rPr lang="en-CA" sz="2800" dirty="0" err="1" smtClean="0"/>
              <a:t>ont</a:t>
            </a:r>
            <a:r>
              <a:rPr lang="en-CA" sz="2800" dirty="0" smtClean="0"/>
              <a:t> </a:t>
            </a:r>
            <a:r>
              <a:rPr lang="en-CA" sz="2800" dirty="0" err="1" smtClean="0"/>
              <a:t>indépendentes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423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Peut</a:t>
            </a:r>
            <a:r>
              <a:rPr lang="en-CA" dirty="0" smtClean="0"/>
              <a:t> </a:t>
            </a:r>
            <a:r>
              <a:rPr lang="en-CA" dirty="0" err="1" smtClean="0"/>
              <a:t>être</a:t>
            </a:r>
            <a:r>
              <a:rPr lang="en-CA" dirty="0" smtClean="0"/>
              <a:t> </a:t>
            </a:r>
            <a:r>
              <a:rPr lang="en-CA" dirty="0" err="1" smtClean="0"/>
              <a:t>résolu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</a:t>
            </a:r>
            <a:r>
              <a:rPr lang="en-CA" dirty="0" err="1" smtClean="0"/>
              <a:t>étant</a:t>
            </a:r>
            <a:r>
              <a:rPr lang="en-CA" dirty="0" smtClean="0"/>
              <a:t> la solution </a:t>
            </a:r>
            <a:r>
              <a:rPr lang="en-CA" dirty="0" err="1" smtClean="0"/>
              <a:t>d’une</a:t>
            </a:r>
            <a:r>
              <a:rPr lang="en-CA" dirty="0" smtClean="0"/>
              <a:t> </a:t>
            </a:r>
            <a:r>
              <a:rPr lang="en-CA" dirty="0" err="1" smtClean="0"/>
              <a:t>régression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93526"/>
              </p:ext>
            </p:extLst>
          </p:nvPr>
        </p:nvGraphicFramePr>
        <p:xfrm>
          <a:off x="2899386" y="2502949"/>
          <a:ext cx="67087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3" imgW="2197100" imgH="254000" progId="Equation.DSMT4">
                  <p:embed/>
                </p:oleObj>
              </mc:Choice>
              <mc:Fallback>
                <p:oleObj name="Equation" r:id="rId3" imgW="219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386" y="2502949"/>
                        <a:ext cx="670877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976451" y="3467771"/>
                <a:ext cx="8373574" cy="3607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altLang="ja-JP" sz="2000" i="1" dirty="0" smtClean="0"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dirty="0" smtClean="0">
                    <a:ea typeface="MS PGothic" pitchFamily="34" charset="-128"/>
                  </a:rPr>
                  <a:t> 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le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vecteur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des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composantes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</a:rPr>
                        </m:ctrlPr>
                      </m:accPr>
                      <m:e>
                        <m:r>
                          <a:rPr lang="ja-JP" altLang="en-CA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  représente les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valeurs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ajustées</a:t>
                </a:r>
                <a:endParaRPr lang="en-CA" altLang="ja-JP" sz="200" dirty="0" smtClean="0">
                  <a:solidFill>
                    <a:schemeClr val="tx1"/>
                  </a:solidFill>
                  <a:ea typeface="MS PGothic" pitchFamily="34" charset="-128"/>
                </a:endParaRPr>
              </a:p>
              <a:p>
                <a:pPr algn="just"/>
                <a:r>
                  <a:rPr lang="en-CA" altLang="ja-JP" sz="1800" i="1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800" i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e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la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matrice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 la variance de </a:t>
                </a:r>
                <a:r>
                  <a:rPr lang="en-CA" altLang="ja-JP" sz="12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e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.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i="1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100" i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e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=</a:t>
                </a:r>
                <a:r>
                  <a:rPr lang="en-CA" altLang="ja-JP" sz="1100" i="1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diag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(c</a:t>
                </a:r>
                <a:r>
                  <a:rPr lang="en-CA" altLang="ja-JP" sz="1100" i="1" baseline="-25000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 * </a:t>
                </a:r>
                <a:r>
                  <a:rPr lang="en-CA" altLang="ja-JP" sz="1100" i="1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i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)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,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où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c</a:t>
                </a:r>
                <a:r>
                  <a:rPr lang="en-CA" altLang="ja-JP" sz="1100" i="1" baseline="-25000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le coefficient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d’altérabilité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 </a:t>
                </a:r>
                <a:r>
                  <a:rPr lang="en-CA" altLang="ja-JP" sz="1200" i="1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i="1" baseline="-25000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.</a:t>
                </a:r>
              </a:p>
              <a:p>
                <a:pPr algn="just"/>
                <a:r>
                  <a:rPr lang="en-CA" altLang="ja-JP" sz="18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la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matrice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des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règles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additifs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(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transversales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ou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longitudinales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).</a:t>
                </a:r>
              </a:p>
              <a:p>
                <a:pPr algn="just"/>
                <a:r>
                  <a:rPr lang="en-CA" altLang="ja-JP" sz="20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le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vecteur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des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contraintes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(les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totaux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marginaux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ou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temporelles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,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si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nécessaires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).</a:t>
                </a:r>
              </a:p>
              <a:p>
                <a:pPr algn="just"/>
                <a:r>
                  <a:rPr lang="en-CA" altLang="ja-JP" sz="18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800" i="1" baseline="-25000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sym typeface="Symbol" pitchFamily="18" charset="2"/>
                  </a:rPr>
                  <a:t>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la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matrice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 variance de 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sym typeface="Symbol" pitchFamily="18" charset="2"/>
                  </a:rPr>
                  <a:t>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. 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100" i="1" baseline="-25000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  <a:sym typeface="Symbol" pitchFamily="18" charset="2"/>
                  </a:rPr>
                  <a:t>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=</a:t>
                </a:r>
                <a:r>
                  <a:rPr lang="en-CA" altLang="ja-JP" sz="1100" i="1" dirty="0" err="1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diag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(c</a:t>
                </a:r>
                <a:r>
                  <a:rPr lang="en-CA" altLang="ja-JP" sz="1100" i="1" baseline="-25000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* g)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, </a:t>
                </a:r>
                <a:r>
                  <a:rPr lang="en-CA" altLang="ja-JP" sz="1100" dirty="0" err="1">
                    <a:solidFill>
                      <a:schemeClr val="tx1"/>
                    </a:solidFill>
                    <a:ea typeface="MS PGothic" pitchFamily="34" charset="-128"/>
                  </a:rPr>
                  <a:t>où</a:t>
                </a:r>
                <a:r>
                  <a:rPr lang="en-CA" altLang="ja-JP" sz="1100" dirty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i="1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c</a:t>
                </a:r>
                <a:r>
                  <a:rPr lang="en-CA" altLang="ja-JP" sz="1100" i="1" baseline="-25000" dirty="0" smtClean="0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est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la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vecteur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des coefficients </a:t>
                </a:r>
                <a:r>
                  <a:rPr lang="en-CA" altLang="ja-JP" sz="1100" dirty="0" err="1" smtClean="0">
                    <a:solidFill>
                      <a:schemeClr val="tx1"/>
                    </a:solidFill>
                    <a:ea typeface="MS PGothic" pitchFamily="34" charset="-128"/>
                  </a:rPr>
                  <a:t>d’altérabilité</a:t>
                </a:r>
                <a:r>
                  <a:rPr lang="en-CA" altLang="ja-JP" sz="11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CA" altLang="ja-JP" sz="1100" dirty="0" smtClean="0">
                    <a:ea typeface="MS PGothic" pitchFamily="34" charset="-128"/>
                  </a:rPr>
                  <a:t>de </a:t>
                </a:r>
                <a:r>
                  <a:rPr lang="en-CA" altLang="ja-JP" sz="1200" i="1" dirty="0" smtClean="0"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ea typeface="MS PGothic" pitchFamily="34" charset="-128"/>
                  </a:rPr>
                  <a:t>.</a:t>
                </a:r>
              </a:p>
              <a:p>
                <a:pPr algn="just"/>
                <a:endParaRPr lang="en-CA" altLang="en-US" sz="1100" dirty="0" smtClean="0"/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51" y="3467771"/>
                <a:ext cx="8373574" cy="3607967"/>
              </a:xfrm>
              <a:prstGeom prst="rect">
                <a:avLst/>
              </a:prstGeom>
              <a:blipFill rotWithShape="0">
                <a:blip r:embed="rId5"/>
                <a:stretch>
                  <a:fillRect l="-655" t="-18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err="1" smtClean="0"/>
              <a:t>Statistique</a:t>
            </a:r>
            <a:r>
              <a:rPr lang="en-CA" sz="3600" dirty="0" smtClean="0"/>
              <a:t> Canada – La Direction de la </a:t>
            </a:r>
            <a:r>
              <a:rPr lang="en-CA" sz="3600" dirty="0" err="1" smtClean="0"/>
              <a:t>méthodologie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57"/>
            <a:ext cx="10733314" cy="462030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/>
              <a:t>« Le Programme des méthodes statistiques veille à ce que des théories statistiques et des méthodes d’enquête d’avant-garde soient élaborées et utilisées par les programmes de Statistique Canada. »</a:t>
            </a:r>
            <a:endParaRPr lang="en-CA" dirty="0"/>
          </a:p>
          <a:p>
            <a:r>
              <a:rPr lang="en-CA" dirty="0" smtClean="0"/>
              <a:t>Direction de la M</a:t>
            </a:r>
            <a:r>
              <a:rPr lang="fr-FR" dirty="0" err="1" smtClean="0"/>
              <a:t>éthodologie</a:t>
            </a:r>
            <a:endParaRPr lang="en-CA" dirty="0" smtClean="0"/>
          </a:p>
          <a:p>
            <a:pPr lvl="1"/>
            <a:r>
              <a:rPr lang="en-CA" dirty="0" smtClean="0"/>
              <a:t>&gt; 300 </a:t>
            </a:r>
            <a:r>
              <a:rPr lang="en-CA" dirty="0" err="1" smtClean="0"/>
              <a:t>statisticien</a:t>
            </a:r>
            <a:r>
              <a:rPr lang="en-CA" dirty="0" smtClean="0"/>
              <a:t>(ne)s</a:t>
            </a:r>
          </a:p>
          <a:p>
            <a:pPr marL="457200" lvl="1" indent="0">
              <a:buNone/>
            </a:pPr>
            <a:endParaRPr lang="en-CA" sz="1700" dirty="0"/>
          </a:p>
          <a:p>
            <a:r>
              <a:rPr lang="en-CA" dirty="0" smtClean="0"/>
              <a:t>La Division des m</a:t>
            </a:r>
            <a:r>
              <a:rPr lang="fr-FR" dirty="0" err="1" smtClean="0"/>
              <a:t>éthodes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tatistiques économiques</a:t>
            </a:r>
            <a:endParaRPr lang="en-CA" dirty="0" smtClean="0"/>
          </a:p>
          <a:p>
            <a:pPr lvl="1"/>
            <a:r>
              <a:rPr lang="en-CA" dirty="0" smtClean="0"/>
              <a:t>&gt; 100 </a:t>
            </a:r>
            <a:r>
              <a:rPr lang="en-CA" dirty="0" err="1"/>
              <a:t>statisticien</a:t>
            </a:r>
            <a:r>
              <a:rPr lang="en-CA" dirty="0"/>
              <a:t>(ne)s</a:t>
            </a:r>
          </a:p>
          <a:p>
            <a:pPr lvl="1"/>
            <a:r>
              <a:rPr lang="en-CA" dirty="0" err="1" smtClean="0"/>
              <a:t>Responsables</a:t>
            </a:r>
            <a:r>
              <a:rPr lang="en-CA" dirty="0" smtClean="0"/>
              <a:t> pour le </a:t>
            </a:r>
            <a:r>
              <a:rPr lang="en-CA" dirty="0" err="1" smtClean="0"/>
              <a:t>soutien</a:t>
            </a:r>
            <a:r>
              <a:rPr lang="en-CA" dirty="0" smtClean="0"/>
              <a:t> </a:t>
            </a:r>
            <a:r>
              <a:rPr lang="en-CA" dirty="0" err="1" smtClean="0"/>
              <a:t>statistique</a:t>
            </a:r>
            <a:r>
              <a:rPr lang="en-CA" dirty="0" smtClean="0"/>
              <a:t> pour les </a:t>
            </a:r>
            <a:r>
              <a:rPr lang="en-CA" dirty="0" err="1" smtClean="0"/>
              <a:t>statistiques</a:t>
            </a:r>
            <a:r>
              <a:rPr lang="en-CA" dirty="0" smtClean="0"/>
              <a:t> </a:t>
            </a:r>
            <a:r>
              <a:rPr lang="fr-FR" dirty="0" smtClean="0"/>
              <a:t>économiques (plan de sondage, etc.)</a:t>
            </a:r>
            <a:endParaRPr lang="en-CA" dirty="0" smtClean="0"/>
          </a:p>
          <a:p>
            <a:pPr lvl="1"/>
            <a:endParaRPr lang="en-CA" sz="1700" dirty="0"/>
          </a:p>
          <a:p>
            <a:r>
              <a:rPr lang="fr-FR" dirty="0" smtClean="0"/>
              <a:t>Centre </a:t>
            </a:r>
            <a:r>
              <a:rPr lang="fr-FR" dirty="0"/>
              <a:t>de ressources statistiques pour l’analyse des séries chronologiques et les systèmes généralisés </a:t>
            </a:r>
            <a:r>
              <a:rPr lang="fr-FR" dirty="0" smtClean="0"/>
              <a:t>économiques</a:t>
            </a:r>
            <a:endParaRPr lang="en-CA" dirty="0" smtClean="0"/>
          </a:p>
          <a:p>
            <a:pPr lvl="1"/>
            <a:r>
              <a:rPr lang="en-CA" dirty="0" err="1" smtClean="0"/>
              <a:t>Inclut</a:t>
            </a:r>
            <a:r>
              <a:rPr lang="en-CA" dirty="0" smtClean="0"/>
              <a:t> le </a:t>
            </a:r>
            <a:r>
              <a:rPr lang="fr-FR" i="1" dirty="0" smtClean="0"/>
              <a:t>Centre </a:t>
            </a:r>
            <a:r>
              <a:rPr lang="fr-FR" i="1" dirty="0"/>
              <a:t>de recherche et d'analyse en séries chronologiques </a:t>
            </a:r>
            <a:r>
              <a:rPr lang="en-CA" dirty="0" smtClean="0"/>
              <a:t>(approx. 12 </a:t>
            </a:r>
            <a:r>
              <a:rPr lang="en-CA" dirty="0" err="1" smtClean="0"/>
              <a:t>statisticien</a:t>
            </a:r>
            <a:r>
              <a:rPr lang="en-CA" dirty="0" smtClean="0"/>
              <a:t>(ne)s)</a:t>
            </a:r>
          </a:p>
          <a:p>
            <a:pPr lvl="1"/>
            <a:r>
              <a:rPr lang="en-CA" dirty="0" smtClean="0"/>
              <a:t>Soutien pour </a:t>
            </a:r>
            <a:r>
              <a:rPr lang="en-CA" dirty="0" err="1" smtClean="0"/>
              <a:t>l’analyse</a:t>
            </a:r>
            <a:r>
              <a:rPr lang="en-CA" dirty="0" smtClean="0"/>
              <a:t> des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/>
              <a:t>c</a:t>
            </a:r>
            <a:r>
              <a:rPr lang="en-CA" dirty="0" err="1" smtClean="0"/>
              <a:t>hronologiques</a:t>
            </a:r>
            <a:r>
              <a:rPr lang="en-CA" dirty="0" smtClean="0"/>
              <a:t> pour </a:t>
            </a:r>
            <a:r>
              <a:rPr lang="en-CA" dirty="0" err="1" smtClean="0"/>
              <a:t>toute</a:t>
            </a:r>
            <a:r>
              <a:rPr lang="en-CA" dirty="0" smtClean="0"/>
              <a:t> </a:t>
            </a:r>
            <a:r>
              <a:rPr lang="en-CA" dirty="0" err="1" smtClean="0"/>
              <a:t>l’agence</a:t>
            </a:r>
            <a:endParaRPr lang="en-CA" dirty="0" smtClean="0"/>
          </a:p>
          <a:p>
            <a:pPr lvl="1"/>
            <a:r>
              <a:rPr lang="en-CA" dirty="0" err="1" smtClean="0"/>
              <a:t>Projets</a:t>
            </a:r>
            <a:r>
              <a:rPr lang="en-CA" dirty="0" smtClean="0"/>
              <a:t> </a:t>
            </a:r>
            <a:r>
              <a:rPr lang="en-CA" dirty="0" err="1" smtClean="0"/>
              <a:t>principaux</a:t>
            </a:r>
            <a:r>
              <a:rPr lang="en-CA" dirty="0" smtClean="0"/>
              <a:t> :  </a:t>
            </a:r>
            <a:r>
              <a:rPr lang="en-CA" dirty="0" err="1" smtClean="0"/>
              <a:t>Désaisonnalisation</a:t>
            </a:r>
            <a:r>
              <a:rPr lang="en-CA" dirty="0" smtClean="0"/>
              <a:t>, </a:t>
            </a:r>
            <a:r>
              <a:rPr lang="en-CA" dirty="0" err="1"/>
              <a:t>r</a:t>
            </a:r>
            <a:r>
              <a:rPr lang="en-CA" dirty="0" err="1" smtClean="0"/>
              <a:t>éconciliation</a:t>
            </a:r>
            <a:r>
              <a:rPr lang="en-CA" dirty="0" smtClean="0"/>
              <a:t> et </a:t>
            </a:r>
            <a:r>
              <a:rPr lang="en-CA" dirty="0" err="1" smtClean="0"/>
              <a:t>étalonage</a:t>
            </a:r>
            <a:r>
              <a:rPr lang="en-CA" dirty="0" smtClean="0"/>
              <a:t>, </a:t>
            </a:r>
            <a:r>
              <a:rPr lang="en-CA" dirty="0" err="1" smtClean="0"/>
              <a:t>modélisation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02802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L’étalonnage</a:t>
            </a:r>
            <a:r>
              <a:rPr lang="en-CA" dirty="0" smtClean="0"/>
              <a:t> </a:t>
            </a:r>
            <a:r>
              <a:rPr lang="en-CA" dirty="0"/>
              <a:t>et la </a:t>
            </a:r>
            <a:r>
              <a:rPr lang="en-CA" dirty="0" err="1"/>
              <a:t>réconciliation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Soutien et </a:t>
            </a:r>
            <a:r>
              <a:rPr lang="en-CA" dirty="0" err="1" smtClean="0"/>
              <a:t>développement</a:t>
            </a:r>
            <a:r>
              <a:rPr lang="en-CA" dirty="0" smtClean="0"/>
              <a:t> pour le </a:t>
            </a:r>
            <a:r>
              <a:rPr lang="en-CA" dirty="0" err="1" smtClean="0"/>
              <a:t>système</a:t>
            </a:r>
            <a:r>
              <a:rPr lang="en-CA" dirty="0" smtClean="0"/>
              <a:t> </a:t>
            </a:r>
            <a:r>
              <a:rPr lang="en-CA" dirty="0" err="1" smtClean="0"/>
              <a:t>généralisé</a:t>
            </a:r>
            <a:r>
              <a:rPr lang="en-CA" dirty="0" smtClean="0"/>
              <a:t> : G-SERIES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err="1" smtClean="0"/>
              <a:t>Recherches</a:t>
            </a:r>
            <a:r>
              <a:rPr lang="en-CA" b="1" dirty="0" smtClean="0"/>
              <a:t> et </a:t>
            </a:r>
            <a:r>
              <a:rPr lang="en-CA" b="1" dirty="0" err="1" smtClean="0"/>
              <a:t>développements</a:t>
            </a:r>
            <a:r>
              <a:rPr lang="en-CA" b="1" dirty="0" smtClean="0"/>
              <a:t> </a:t>
            </a:r>
            <a:r>
              <a:rPr lang="en-CA" b="1" dirty="0" err="1" smtClean="0"/>
              <a:t>actuels</a:t>
            </a:r>
            <a:endParaRPr lang="en-CA" b="1" dirty="0" smtClean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Appliquer</a:t>
            </a:r>
            <a:r>
              <a:rPr lang="en-CA" dirty="0" smtClean="0"/>
              <a:t> </a:t>
            </a:r>
            <a:r>
              <a:rPr lang="en-CA" dirty="0" err="1" smtClean="0"/>
              <a:t>l’étalonnage</a:t>
            </a:r>
            <a:r>
              <a:rPr lang="en-CA" dirty="0" smtClean="0"/>
              <a:t> et la reconciliation </a:t>
            </a:r>
            <a:r>
              <a:rPr lang="en-CA" dirty="0" err="1" smtClean="0"/>
              <a:t>simultanément</a:t>
            </a:r>
            <a:r>
              <a:rPr lang="en-CA" dirty="0" smtClean="0"/>
              <a:t> </a:t>
            </a:r>
          </a:p>
          <a:p>
            <a:pPr lvl="1"/>
            <a:r>
              <a:rPr lang="en-CA" dirty="0"/>
              <a:t>	</a:t>
            </a:r>
            <a:r>
              <a:rPr lang="en-CA" dirty="0" err="1" smtClean="0"/>
              <a:t>Ajouter</a:t>
            </a:r>
            <a:r>
              <a:rPr lang="en-CA" dirty="0" smtClean="0"/>
              <a:t> </a:t>
            </a:r>
            <a:r>
              <a:rPr lang="en-CA" dirty="0" err="1" smtClean="0"/>
              <a:t>d’autres</a:t>
            </a:r>
            <a:r>
              <a:rPr lang="en-CA" dirty="0" smtClean="0"/>
              <a:t> </a:t>
            </a:r>
            <a:r>
              <a:rPr lang="en-CA" dirty="0" err="1" smtClean="0"/>
              <a:t>contraintes</a:t>
            </a:r>
            <a:r>
              <a:rPr lang="en-CA" dirty="0" smtClean="0"/>
              <a:t> à </a:t>
            </a:r>
            <a:r>
              <a:rPr lang="en-CA" dirty="0" err="1" smtClean="0"/>
              <a:t>l’étalonnage</a:t>
            </a:r>
            <a:endParaRPr lang="en-CA" dirty="0" smtClean="0"/>
          </a:p>
          <a:p>
            <a:pPr lvl="1"/>
            <a:r>
              <a:rPr lang="en-CA" dirty="0"/>
              <a:t>	</a:t>
            </a:r>
            <a:r>
              <a:rPr lang="en-CA" dirty="0" err="1" smtClean="0"/>
              <a:t>Étapes</a:t>
            </a:r>
            <a:r>
              <a:rPr lang="en-CA" dirty="0" smtClean="0"/>
              <a:t> de </a:t>
            </a:r>
            <a:r>
              <a:rPr lang="en-CA" dirty="0" err="1" smtClean="0"/>
              <a:t>traitement</a:t>
            </a:r>
            <a:r>
              <a:rPr lang="en-CA" dirty="0" smtClean="0"/>
              <a:t> </a:t>
            </a:r>
            <a:r>
              <a:rPr lang="en-CA" dirty="0" err="1" smtClean="0"/>
              <a:t>avant</a:t>
            </a:r>
            <a:r>
              <a:rPr lang="en-CA" dirty="0" smtClean="0"/>
              <a:t> et après </a:t>
            </a:r>
            <a:r>
              <a:rPr lang="en-CA" dirty="0" err="1" smtClean="0"/>
              <a:t>l’optimisation</a:t>
            </a:r>
            <a:r>
              <a:rPr lang="en-CA" dirty="0" smtClean="0"/>
              <a:t> (re-scaling, etc.)</a:t>
            </a:r>
          </a:p>
          <a:p>
            <a:pPr marL="0" indent="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7736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CA" dirty="0" smtClean="0"/>
              <a:t>Si </a:t>
            </a:r>
            <a:r>
              <a:rPr lang="en-CA" dirty="0" err="1" smtClean="0"/>
              <a:t>ça</a:t>
            </a:r>
            <a:r>
              <a:rPr lang="en-CA" dirty="0" smtClean="0"/>
              <a:t> a </a:t>
            </a:r>
            <a:r>
              <a:rPr lang="en-CA" dirty="0" err="1" smtClean="0"/>
              <a:t>l’air</a:t>
            </a:r>
            <a:r>
              <a:rPr lang="en-CA" dirty="0" smtClean="0"/>
              <a:t> </a:t>
            </a:r>
            <a:r>
              <a:rPr lang="en-CA" dirty="0" err="1" smtClean="0"/>
              <a:t>intéressant</a:t>
            </a:r>
            <a:r>
              <a:rPr lang="en-CA" dirty="0" smtClean="0"/>
              <a:t> 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err="1" smtClean="0"/>
              <a:t>Parlons</a:t>
            </a:r>
            <a:r>
              <a:rPr lang="en-CA" sz="3600" dirty="0" smtClean="0"/>
              <a:t>!  </a:t>
            </a:r>
            <a:r>
              <a:rPr lang="en-CA" sz="3600" dirty="0" smtClean="0">
                <a:hlinkClick r:id="rId2"/>
              </a:rPr>
              <a:t>Steve.Matthews@Canada.ca</a:t>
            </a:r>
            <a:endParaRPr lang="en-CA" sz="3600" dirty="0" smtClean="0"/>
          </a:p>
          <a:p>
            <a:pPr marL="0" indent="0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 err="1" smtClean="0"/>
              <a:t>Considérez</a:t>
            </a:r>
            <a:r>
              <a:rPr lang="en-CA" sz="3600" dirty="0" smtClean="0"/>
              <a:t> la </a:t>
            </a:r>
            <a:r>
              <a:rPr lang="en-CA" sz="3600" dirty="0" err="1" smtClean="0"/>
              <a:t>campagne</a:t>
            </a:r>
            <a:r>
              <a:rPr lang="en-CA" sz="3600" dirty="0" smtClean="0"/>
              <a:t> de </a:t>
            </a:r>
            <a:r>
              <a:rPr lang="en-CA" sz="3600" dirty="0" err="1" smtClean="0"/>
              <a:t>recrutement</a:t>
            </a:r>
            <a:r>
              <a:rPr lang="en-CA" sz="3600" dirty="0" smtClean="0"/>
              <a:t> MA!</a:t>
            </a:r>
          </a:p>
          <a:p>
            <a:pPr marL="0" indent="0">
              <a:buNone/>
            </a:pPr>
            <a:r>
              <a:rPr lang="en-CA" sz="3600" dirty="0"/>
              <a:t>	</a:t>
            </a:r>
            <a:r>
              <a:rPr lang="en-CA" sz="3600" dirty="0" smtClean="0"/>
              <a:t>	</a:t>
            </a:r>
            <a:r>
              <a:rPr lang="en-CA" sz="3600" dirty="0" err="1" smtClean="0"/>
              <a:t>Détails</a:t>
            </a:r>
            <a:r>
              <a:rPr lang="en-CA" sz="3600" dirty="0" smtClean="0"/>
              <a:t> sur : </a:t>
            </a:r>
            <a:r>
              <a:rPr lang="en-CA" sz="3200" u="sng" dirty="0" smtClean="0">
                <a:hlinkClick r:id="rId3"/>
              </a:rPr>
              <a:t>www.statcan.gc.ca/RecrutementMA</a:t>
            </a:r>
            <a:endParaRPr lang="en-CA" sz="3200" u="sng" dirty="0" smtClean="0"/>
          </a:p>
          <a:p>
            <a:pPr marL="0" indent="0" algn="ctr">
              <a:buNone/>
            </a:pPr>
            <a:endParaRPr lang="en-CA" sz="3600" u="sng" dirty="0"/>
          </a:p>
          <a:p>
            <a:pPr marL="0" indent="0" algn="ctr">
              <a:buNone/>
            </a:pPr>
            <a:r>
              <a:rPr lang="en-CA" sz="3600" u="sng" dirty="0" smtClean="0"/>
              <a:t>MERCI!</a:t>
            </a:r>
            <a:endParaRPr lang="en-CA" sz="3600" u="sng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5763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</a:t>
            </a:r>
            <a:r>
              <a:rPr lang="en-CA" dirty="0" err="1" smtClean="0"/>
              <a:t>Pourquoi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100" dirty="0"/>
              <a:t>	</a:t>
            </a:r>
          </a:p>
          <a:p>
            <a:pPr marL="0" indent="0">
              <a:buNone/>
            </a:pPr>
            <a:r>
              <a:rPr lang="en-CA" dirty="0" smtClean="0"/>
              <a:t>À </a:t>
            </a:r>
            <a:r>
              <a:rPr lang="en-CA" dirty="0" err="1" smtClean="0"/>
              <a:t>utiliser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…</a:t>
            </a:r>
          </a:p>
          <a:p>
            <a:pPr lvl="1"/>
            <a:r>
              <a:rPr lang="en-CA" dirty="0" smtClean="0"/>
              <a:t>back-casting – </a:t>
            </a:r>
            <a:r>
              <a:rPr lang="en-CA" dirty="0" err="1" smtClean="0"/>
              <a:t>créer</a:t>
            </a:r>
            <a:r>
              <a:rPr lang="en-CA" dirty="0" smtClean="0"/>
              <a:t> les </a:t>
            </a:r>
            <a:r>
              <a:rPr lang="en-CA" dirty="0" err="1" smtClean="0"/>
              <a:t>données</a:t>
            </a:r>
            <a:r>
              <a:rPr lang="en-CA" dirty="0" smtClean="0"/>
              <a:t> </a:t>
            </a:r>
            <a:r>
              <a:rPr lang="en-CA" dirty="0" err="1" smtClean="0"/>
              <a:t>historiques</a:t>
            </a:r>
            <a:r>
              <a:rPr lang="en-CA" dirty="0" smtClean="0"/>
              <a:t> pour </a:t>
            </a:r>
            <a:r>
              <a:rPr lang="en-CA" dirty="0" err="1" smtClean="0"/>
              <a:t>l’analyse</a:t>
            </a:r>
            <a:r>
              <a:rPr lang="en-CA" dirty="0" smtClean="0"/>
              <a:t> des estimations </a:t>
            </a:r>
            <a:r>
              <a:rPr lang="en-CA" dirty="0" err="1" smtClean="0"/>
              <a:t>actuelles</a:t>
            </a:r>
            <a:endParaRPr lang="en-CA" dirty="0" smtClean="0"/>
          </a:p>
          <a:p>
            <a:pPr lvl="1"/>
            <a:r>
              <a:rPr lang="en-CA" dirty="0" err="1" smtClean="0"/>
              <a:t>Prévisions</a:t>
            </a:r>
            <a:r>
              <a:rPr lang="en-CA" dirty="0" smtClean="0"/>
              <a:t> internes – pour la validation des </a:t>
            </a:r>
            <a:r>
              <a:rPr lang="en-CA" dirty="0" err="1" smtClean="0"/>
              <a:t>produits</a:t>
            </a:r>
            <a:r>
              <a:rPr lang="en-CA" dirty="0" smtClean="0"/>
              <a:t>, la </a:t>
            </a:r>
            <a:r>
              <a:rPr lang="en-CA" dirty="0" err="1" smtClean="0"/>
              <a:t>désaisonnalisation</a:t>
            </a:r>
            <a:endParaRPr lang="en-CA" dirty="0" smtClean="0"/>
          </a:p>
          <a:p>
            <a:pPr lvl="1"/>
            <a:r>
              <a:rPr lang="en-CA" dirty="0" smtClean="0"/>
              <a:t>Analyses </a:t>
            </a:r>
            <a:r>
              <a:rPr lang="en-CA" dirty="0" err="1" smtClean="0"/>
              <a:t>générales</a:t>
            </a:r>
            <a:r>
              <a:rPr lang="en-CA" dirty="0" smtClean="0"/>
              <a:t> et estimations des </a:t>
            </a:r>
            <a:r>
              <a:rPr lang="en-CA" dirty="0" err="1" smtClean="0"/>
              <a:t>effets</a:t>
            </a:r>
            <a:r>
              <a:rPr lang="en-CA" dirty="0" smtClean="0"/>
              <a:t> – aider avec la </a:t>
            </a:r>
            <a:r>
              <a:rPr lang="en-CA" dirty="0" err="1" smtClean="0"/>
              <a:t>compréhension</a:t>
            </a:r>
            <a:r>
              <a:rPr lang="en-CA" dirty="0" smtClean="0"/>
              <a:t> des causes et </a:t>
            </a:r>
            <a:r>
              <a:rPr lang="en-CA" dirty="0" err="1" smtClean="0"/>
              <a:t>effets</a:t>
            </a:r>
            <a:endParaRPr lang="en-CA" dirty="0" smtClean="0"/>
          </a:p>
          <a:p>
            <a:pPr lvl="1"/>
            <a:r>
              <a:rPr lang="en-CA" b="1" dirty="0" smtClean="0"/>
              <a:t>« </a:t>
            </a:r>
            <a:r>
              <a:rPr lang="en-CA" b="1" dirty="0" err="1" smtClean="0"/>
              <a:t>nowcasting</a:t>
            </a:r>
            <a:r>
              <a:rPr lang="en-CA" dirty="0" smtClean="0"/>
              <a:t> </a:t>
            </a:r>
            <a:r>
              <a:rPr lang="en-CA" b="1" dirty="0" smtClean="0"/>
              <a:t>» </a:t>
            </a:r>
            <a:r>
              <a:rPr lang="en-CA" dirty="0" smtClean="0"/>
              <a:t>– </a:t>
            </a:r>
            <a:r>
              <a:rPr lang="en-CA" dirty="0" err="1" smtClean="0"/>
              <a:t>produire</a:t>
            </a:r>
            <a:r>
              <a:rPr lang="en-CA" dirty="0" smtClean="0"/>
              <a:t> les estimations </a:t>
            </a:r>
            <a:r>
              <a:rPr lang="en-CA" dirty="0" err="1" smtClean="0"/>
              <a:t>en</a:t>
            </a:r>
            <a:r>
              <a:rPr lang="en-CA" dirty="0" smtClean="0"/>
              <a:t> temps </a:t>
            </a:r>
            <a:r>
              <a:rPr lang="en-CA" dirty="0" err="1" smtClean="0"/>
              <a:t>réel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1489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Comment?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Aspects </a:t>
            </a:r>
            <a:r>
              <a:rPr lang="en-CA" dirty="0" err="1" smtClean="0"/>
              <a:t>communs</a:t>
            </a:r>
            <a:r>
              <a:rPr lang="en-CA" dirty="0" smtClean="0"/>
              <a:t> des </a:t>
            </a:r>
            <a:r>
              <a:rPr lang="en-CA" dirty="0" err="1" smtClean="0"/>
              <a:t>modèles</a:t>
            </a:r>
            <a:r>
              <a:rPr lang="en-CA" dirty="0" smtClean="0"/>
              <a:t> de </a:t>
            </a:r>
            <a:r>
              <a:rPr lang="en-CA" dirty="0" err="1" smtClean="0"/>
              <a:t>séries</a:t>
            </a:r>
            <a:r>
              <a:rPr lang="en-CA" dirty="0" smtClean="0"/>
              <a:t> </a:t>
            </a:r>
            <a:r>
              <a:rPr lang="en-CA" dirty="0" err="1" smtClean="0"/>
              <a:t>chronologiques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Patrons </a:t>
            </a:r>
            <a:r>
              <a:rPr lang="en-CA" dirty="0" err="1" smtClean="0"/>
              <a:t>saisonniers</a:t>
            </a:r>
            <a:r>
              <a:rPr lang="en-CA" dirty="0" smtClean="0"/>
              <a:t> – </a:t>
            </a:r>
            <a:r>
              <a:rPr lang="en-CA" dirty="0" err="1" smtClean="0"/>
              <a:t>mensuels</a:t>
            </a:r>
            <a:r>
              <a:rPr lang="en-CA" dirty="0" smtClean="0"/>
              <a:t>, </a:t>
            </a:r>
            <a:r>
              <a:rPr lang="en-CA" dirty="0" err="1" smtClean="0"/>
              <a:t>quotidiens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dirty="0" err="1" smtClean="0"/>
              <a:t>Tendance</a:t>
            </a:r>
            <a:r>
              <a:rPr lang="en-CA" dirty="0" smtClean="0"/>
              <a:t> de longue </a:t>
            </a:r>
            <a:r>
              <a:rPr lang="en-CA" dirty="0" err="1" smtClean="0"/>
              <a:t>durée</a:t>
            </a:r>
            <a:r>
              <a:rPr lang="en-CA" dirty="0" smtClean="0"/>
              <a:t> – </a:t>
            </a:r>
            <a:r>
              <a:rPr lang="en-CA" dirty="0" err="1" smtClean="0"/>
              <a:t>croissance</a:t>
            </a:r>
            <a:r>
              <a:rPr lang="en-CA" dirty="0" smtClean="0"/>
              <a:t>, inflation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 smtClean="0"/>
              <a:t>Irrégulière</a:t>
            </a:r>
            <a:r>
              <a:rPr lang="en-CA" dirty="0" smtClean="0"/>
              <a:t> – bruit qui ne </a:t>
            </a:r>
            <a:r>
              <a:rPr lang="en-CA" dirty="0" err="1" smtClean="0"/>
              <a:t>peut</a:t>
            </a:r>
            <a:r>
              <a:rPr lang="en-CA" dirty="0" smtClean="0"/>
              <a:t> pas </a:t>
            </a:r>
            <a:r>
              <a:rPr lang="en-CA" dirty="0" err="1" smtClean="0"/>
              <a:t>être</a:t>
            </a:r>
            <a:r>
              <a:rPr lang="en-CA" dirty="0" smtClean="0"/>
              <a:t> </a:t>
            </a:r>
            <a:r>
              <a:rPr lang="en-CA" dirty="0" err="1" smtClean="0"/>
              <a:t>expliqué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Relations avec les </a:t>
            </a:r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précédentes</a:t>
            </a:r>
            <a:r>
              <a:rPr lang="en-CA" dirty="0" smtClean="0"/>
              <a:t> – </a:t>
            </a:r>
            <a:r>
              <a:rPr lang="en-CA" dirty="0" err="1" smtClean="0"/>
              <a:t>autocorrélation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Relations avec les </a:t>
            </a:r>
            <a:r>
              <a:rPr lang="en-CA" dirty="0" err="1" smtClean="0"/>
              <a:t>autres</a:t>
            </a:r>
            <a:r>
              <a:rPr lang="en-CA" dirty="0" smtClean="0"/>
              <a:t> variables – </a:t>
            </a:r>
            <a:r>
              <a:rPr lang="en-CA" dirty="0" err="1" smtClean="0"/>
              <a:t>valeurs</a:t>
            </a:r>
            <a:r>
              <a:rPr lang="en-CA" dirty="0" smtClean="0"/>
              <a:t> </a:t>
            </a:r>
            <a:r>
              <a:rPr lang="en-CA" dirty="0" err="1" smtClean="0"/>
              <a:t>actuelles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	</a:t>
            </a:r>
            <a:r>
              <a:rPr lang="en-CA" dirty="0" err="1" smtClean="0"/>
              <a:t>précédentes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414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Comment?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 err="1" smtClean="0"/>
              <a:t>différentes</a:t>
            </a:r>
            <a:r>
              <a:rPr lang="en-CA" dirty="0" smtClean="0">
                <a:solidFill>
                  <a:srgbClr val="00CCFF"/>
                </a:solidFill>
              </a:rPr>
              <a:t> :</a:t>
            </a:r>
            <a:endParaRPr lang="en-CA" dirty="0">
              <a:solidFill>
                <a:srgbClr val="00CCFF"/>
              </a:solidFill>
            </a:endParaRPr>
          </a:p>
          <a:p>
            <a:pPr lvl="1"/>
            <a:r>
              <a:rPr lang="en-CA" dirty="0"/>
              <a:t>	ARIMA </a:t>
            </a:r>
            <a:r>
              <a:rPr lang="en-CA" dirty="0" smtClean="0"/>
              <a:t>(</a:t>
            </a:r>
            <a:r>
              <a:rPr lang="en-CA" dirty="0" err="1" smtClean="0"/>
              <a:t>incluant</a:t>
            </a:r>
            <a:r>
              <a:rPr lang="en-CA" dirty="0" smtClean="0"/>
              <a:t> S-ARIMA et ARIMA-X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	</a:t>
            </a:r>
            <a:r>
              <a:rPr lang="en-CA" dirty="0" err="1" smtClean="0"/>
              <a:t>Modèles</a:t>
            </a:r>
            <a:r>
              <a:rPr lang="en-CA" dirty="0" smtClean="0"/>
              <a:t> de </a:t>
            </a:r>
            <a:r>
              <a:rPr lang="en-CA" dirty="0" err="1" smtClean="0"/>
              <a:t>lissage</a:t>
            </a:r>
            <a:r>
              <a:rPr lang="en-CA" dirty="0" smtClean="0"/>
              <a:t> </a:t>
            </a:r>
            <a:r>
              <a:rPr lang="en-CA" dirty="0" err="1" smtClean="0"/>
              <a:t>exponentiel</a:t>
            </a:r>
            <a:endParaRPr lang="en-CA" dirty="0" smtClean="0"/>
          </a:p>
          <a:p>
            <a:pPr lvl="1"/>
            <a:r>
              <a:rPr lang="en-CA" dirty="0" smtClean="0"/>
              <a:t>	</a:t>
            </a: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 err="1" smtClean="0"/>
              <a:t>espace-état</a:t>
            </a:r>
            <a:r>
              <a:rPr lang="en-CA" dirty="0" smtClean="0"/>
              <a:t>		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065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416968"/>
            <a:ext cx="91968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err="1" smtClean="0"/>
              <a:t>Modélisation</a:t>
            </a:r>
            <a:r>
              <a:rPr lang="en-CA" sz="4000" dirty="0" smtClean="0"/>
              <a:t> - ARIMA</a:t>
            </a:r>
            <a:endParaRPr lang="en-CA" sz="4000" dirty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803777"/>
            <a:ext cx="8218488" cy="45307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Le </a:t>
            </a:r>
            <a:r>
              <a:rPr lang="en-CA" sz="2400" dirty="0" err="1" smtClean="0">
                <a:cs typeface="Arial" charset="0"/>
              </a:rPr>
              <a:t>modèle</a:t>
            </a:r>
            <a:r>
              <a:rPr lang="en-CA" sz="2400" dirty="0" smtClean="0">
                <a:cs typeface="Arial" charset="0"/>
              </a:rPr>
              <a:t> ARIMA de la </a:t>
            </a:r>
            <a:r>
              <a:rPr lang="en-CA" sz="2400" dirty="0" err="1" smtClean="0">
                <a:cs typeface="Arial" charset="0"/>
              </a:rPr>
              <a:t>forme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génerale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inclut</a:t>
            </a:r>
            <a:r>
              <a:rPr lang="en-CA" sz="2400" dirty="0" smtClean="0">
                <a:cs typeface="Arial" charset="0"/>
              </a:rPr>
              <a:t> :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Les patrons </a:t>
            </a:r>
            <a:r>
              <a:rPr lang="en-CA" sz="2000" dirty="0" err="1" smtClean="0">
                <a:cs typeface="Arial" charset="0"/>
              </a:rPr>
              <a:t>dans</a:t>
            </a:r>
            <a:r>
              <a:rPr lang="en-CA" sz="2000" dirty="0" smtClean="0">
                <a:cs typeface="Arial" charset="0"/>
              </a:rPr>
              <a:t> les observations  (</a:t>
            </a:r>
            <a:r>
              <a:rPr lang="en-CA" sz="2000" dirty="0" err="1" smtClean="0">
                <a:cs typeface="Arial" charset="0"/>
              </a:rPr>
              <a:t>Autorégressif</a:t>
            </a:r>
            <a:r>
              <a:rPr lang="en-CA" sz="2000" dirty="0" smtClean="0">
                <a:cs typeface="Arial" charset="0"/>
              </a:rPr>
              <a:t>)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Des transformations pour stabiliser la </a:t>
            </a:r>
            <a:r>
              <a:rPr lang="en-CA" sz="2000" dirty="0" err="1" smtClean="0">
                <a:cs typeface="Arial" charset="0"/>
              </a:rPr>
              <a:t>moyenne</a:t>
            </a:r>
            <a:r>
              <a:rPr lang="en-CA" sz="2000" dirty="0" smtClean="0">
                <a:cs typeface="Arial" charset="0"/>
              </a:rPr>
              <a:t> et la variance (</a:t>
            </a:r>
            <a:r>
              <a:rPr lang="en-CA" sz="2000" dirty="0" err="1" smtClean="0">
                <a:cs typeface="Arial" charset="0"/>
              </a:rPr>
              <a:t>Intégration</a:t>
            </a:r>
            <a:r>
              <a:rPr lang="en-CA" sz="2000" dirty="0" smtClean="0">
                <a:cs typeface="Arial" charset="0"/>
              </a:rPr>
              <a:t>)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Des patrons </a:t>
            </a:r>
            <a:r>
              <a:rPr lang="en-CA" sz="2000" dirty="0" err="1" smtClean="0">
                <a:cs typeface="Arial" charset="0"/>
              </a:rPr>
              <a:t>dans</a:t>
            </a:r>
            <a:r>
              <a:rPr lang="en-CA" sz="2000" dirty="0" smtClean="0">
                <a:cs typeface="Arial" charset="0"/>
              </a:rPr>
              <a:t> les </a:t>
            </a:r>
            <a:r>
              <a:rPr lang="en-CA" sz="2000" dirty="0" err="1" smtClean="0">
                <a:cs typeface="Arial" charset="0"/>
              </a:rPr>
              <a:t>erreurs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2000" dirty="0" err="1" smtClean="0">
                <a:cs typeface="Arial" charset="0"/>
              </a:rPr>
              <a:t>aléatoires</a:t>
            </a:r>
            <a:r>
              <a:rPr lang="en-CA" sz="2000" dirty="0" smtClean="0">
                <a:cs typeface="Arial" charset="0"/>
              </a:rPr>
              <a:t> (</a:t>
            </a:r>
            <a:r>
              <a:rPr lang="en-CA" sz="2000" dirty="0" err="1" smtClean="0">
                <a:cs typeface="Arial" charset="0"/>
              </a:rPr>
              <a:t>Moyenne</a:t>
            </a:r>
            <a:r>
              <a:rPr lang="en-CA" sz="2000" dirty="0" smtClean="0">
                <a:cs typeface="Arial" charset="0"/>
              </a:rPr>
              <a:t> mobile)</a:t>
            </a:r>
            <a:endParaRPr lang="en-CA" sz="2000" dirty="0">
              <a:cs typeface="Arial" charset="0"/>
            </a:endParaRPr>
          </a:p>
          <a:p>
            <a:pPr lvl="1" algn="just"/>
            <a:endParaRPr lang="en-CA" sz="2000" dirty="0">
              <a:cs typeface="Arial" charset="0"/>
            </a:endParaRPr>
          </a:p>
          <a:p>
            <a:pPr marL="0" indent="0" algn="just">
              <a:buNone/>
            </a:pPr>
            <a:r>
              <a:rPr lang="en-CA" dirty="0" smtClean="0">
                <a:cs typeface="Arial" charset="0"/>
              </a:rPr>
              <a:t>Le </a:t>
            </a:r>
            <a:r>
              <a:rPr lang="en-CA" dirty="0" err="1" smtClean="0">
                <a:cs typeface="Arial" charset="0"/>
              </a:rPr>
              <a:t>modèle</a:t>
            </a:r>
            <a:r>
              <a:rPr lang="en-CA" dirty="0" smtClean="0">
                <a:cs typeface="Arial" charset="0"/>
              </a:rPr>
              <a:t> S-ARIMA </a:t>
            </a:r>
            <a:r>
              <a:rPr lang="en-CA" dirty="0" err="1" smtClean="0">
                <a:cs typeface="Arial" charset="0"/>
              </a:rPr>
              <a:t>inclut</a:t>
            </a:r>
            <a:r>
              <a:rPr lang="en-CA" dirty="0" smtClean="0">
                <a:cs typeface="Arial" charset="0"/>
              </a:rPr>
              <a:t> des aspects </a:t>
            </a:r>
            <a:r>
              <a:rPr lang="en-CA" dirty="0" err="1" smtClean="0">
                <a:cs typeface="Arial" charset="0"/>
              </a:rPr>
              <a:t>saisonniers</a:t>
            </a:r>
            <a:endParaRPr lang="en-CA" dirty="0" smtClean="0">
              <a:cs typeface="Arial" charset="0"/>
            </a:endParaRPr>
          </a:p>
          <a:p>
            <a:pPr lvl="1" algn="just"/>
            <a:r>
              <a:rPr lang="en-CA" sz="2000" dirty="0" err="1" smtClean="0">
                <a:cs typeface="Arial" charset="0"/>
              </a:rPr>
              <a:t>Inclut</a:t>
            </a:r>
            <a:r>
              <a:rPr lang="en-CA" sz="2000" dirty="0" smtClean="0">
                <a:cs typeface="Arial" charset="0"/>
              </a:rPr>
              <a:t> les </a:t>
            </a:r>
            <a:r>
              <a:rPr lang="en-CA" sz="2000" dirty="0" err="1" smtClean="0">
                <a:cs typeface="Arial" charset="0"/>
              </a:rPr>
              <a:t>mêmes</a:t>
            </a:r>
            <a:r>
              <a:rPr lang="en-CA" sz="2000" dirty="0" smtClean="0">
                <a:cs typeface="Arial" charset="0"/>
              </a:rPr>
              <a:t> aspects, </a:t>
            </a:r>
            <a:r>
              <a:rPr lang="en-CA" sz="2000" dirty="0" err="1" smtClean="0">
                <a:cs typeface="Arial" charset="0"/>
              </a:rPr>
              <a:t>mais</a:t>
            </a:r>
            <a:r>
              <a:rPr lang="en-CA" sz="2000" dirty="0" smtClean="0">
                <a:cs typeface="Arial" charset="0"/>
              </a:rPr>
              <a:t> aux </a:t>
            </a:r>
            <a:r>
              <a:rPr lang="en-CA" sz="2000" dirty="0" err="1" smtClean="0">
                <a:cs typeface="Arial" charset="0"/>
              </a:rPr>
              <a:t>fréquences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2000" dirty="0" err="1" smtClean="0">
                <a:cs typeface="Arial" charset="0"/>
              </a:rPr>
              <a:t>saisonnières</a:t>
            </a:r>
            <a:endParaRPr lang="en-CA" sz="16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</p:txBody>
      </p:sp>
      <p:graphicFrame>
        <p:nvGraphicFramePr>
          <p:cNvPr id="614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918392"/>
              </p:ext>
            </p:extLst>
          </p:nvPr>
        </p:nvGraphicFramePr>
        <p:xfrm>
          <a:off x="2721769" y="4940837"/>
          <a:ext cx="4965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2819160" imgH="279360" progId="Equation.3">
                  <p:embed/>
                </p:oleObj>
              </mc:Choice>
              <mc:Fallback>
                <p:oleObj name="Equation" r:id="rId4" imgW="281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769" y="4940837"/>
                        <a:ext cx="4965700" cy="4921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D965-436B-4F29-8F06-8DC59C77A88B}" type="slidenum">
              <a:rPr lang="en-CA" altLang="en-US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13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416968"/>
            <a:ext cx="91968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err="1" smtClean="0"/>
              <a:t>Modélisation</a:t>
            </a:r>
            <a:r>
              <a:rPr lang="en-CA" sz="4000" dirty="0" smtClean="0"/>
              <a:t> – </a:t>
            </a:r>
            <a:r>
              <a:rPr lang="en-CA" sz="4000" dirty="0" err="1" smtClean="0"/>
              <a:t>regARIMA</a:t>
            </a:r>
            <a:endParaRPr lang="en-CA" sz="4000" dirty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803777"/>
            <a:ext cx="8218488" cy="45307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CA" sz="2400" dirty="0" err="1" smtClean="0">
                <a:cs typeface="Arial" charset="0"/>
              </a:rPr>
              <a:t>En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combinant</a:t>
            </a:r>
            <a:r>
              <a:rPr lang="en-CA" sz="2400" dirty="0" smtClean="0">
                <a:cs typeface="Arial" charset="0"/>
              </a:rPr>
              <a:t> un </a:t>
            </a:r>
            <a:r>
              <a:rPr lang="en-CA" sz="2400" dirty="0" err="1" smtClean="0">
                <a:cs typeface="Arial" charset="0"/>
              </a:rPr>
              <a:t>modèle</a:t>
            </a:r>
            <a:r>
              <a:rPr lang="en-CA" sz="2400" dirty="0" smtClean="0">
                <a:cs typeface="Arial" charset="0"/>
              </a:rPr>
              <a:t> ARIMA </a:t>
            </a:r>
            <a:r>
              <a:rPr lang="en-CA" sz="2400" dirty="0" smtClean="0">
                <a:solidFill>
                  <a:srgbClr val="00CCFF"/>
                </a:solidFill>
                <a:cs typeface="Arial" charset="0"/>
              </a:rPr>
              <a:t>:</a:t>
            </a:r>
            <a:endParaRPr lang="en-CA" sz="2400" dirty="0">
              <a:solidFill>
                <a:srgbClr val="00CCFF"/>
              </a:solidFill>
              <a:cs typeface="Arial" charset="0"/>
            </a:endParaRPr>
          </a:p>
          <a:p>
            <a:pPr algn="just" eaLnBrk="1" hangingPunct="1"/>
            <a:endParaRPr lang="en-CA" sz="1000" dirty="0" smtClean="0">
              <a:cs typeface="Arial" charset="0"/>
            </a:endParaRPr>
          </a:p>
          <a:p>
            <a:pPr algn="just" eaLnBrk="1" hangingPunct="1"/>
            <a:endParaRPr lang="en-CA" sz="10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Avec un </a:t>
            </a:r>
            <a:r>
              <a:rPr lang="en-CA" sz="2400" dirty="0" err="1" smtClean="0">
                <a:cs typeface="Arial" charset="0"/>
              </a:rPr>
              <a:t>modèle</a:t>
            </a:r>
            <a:r>
              <a:rPr lang="en-CA" sz="2400" dirty="0" smtClean="0">
                <a:cs typeface="Arial" charset="0"/>
              </a:rPr>
              <a:t> de </a:t>
            </a:r>
            <a:r>
              <a:rPr lang="en-CA" sz="2400" dirty="0" err="1" smtClean="0">
                <a:cs typeface="Arial" charset="0"/>
              </a:rPr>
              <a:t>régression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linéaire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smtClean="0">
                <a:solidFill>
                  <a:srgbClr val="00CCFF"/>
                </a:solidFill>
                <a:cs typeface="Arial" charset="0"/>
              </a:rPr>
              <a:t>:</a:t>
            </a:r>
            <a:endParaRPr lang="en-CA" sz="2400" dirty="0">
              <a:solidFill>
                <a:srgbClr val="00CCFF"/>
              </a:solidFill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16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On arrive au </a:t>
            </a:r>
            <a:r>
              <a:rPr lang="en-CA" sz="2400" dirty="0" err="1" smtClean="0">
                <a:cs typeface="Arial" charset="0"/>
              </a:rPr>
              <a:t>modèle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général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regARIMA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smtClean="0">
                <a:solidFill>
                  <a:srgbClr val="00CCFF"/>
                </a:solidFill>
                <a:cs typeface="Arial" charset="0"/>
              </a:rPr>
              <a:t>:</a:t>
            </a:r>
            <a:endParaRPr lang="en-CA" sz="2400" dirty="0">
              <a:solidFill>
                <a:srgbClr val="00CCFF"/>
              </a:solidFill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</p:txBody>
      </p:sp>
      <p:graphicFrame>
        <p:nvGraphicFramePr>
          <p:cNvPr id="6148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183173" y="2213680"/>
          <a:ext cx="4965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4" imgW="2819160" imgH="279360" progId="Equation.3">
                  <p:embed/>
                </p:oleObj>
              </mc:Choice>
              <mc:Fallback>
                <p:oleObj name="Equation" r:id="rId4" imgW="281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173" y="2213680"/>
                        <a:ext cx="4965700" cy="4921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D965-436B-4F29-8F06-8DC59C77A88B}" type="slidenum">
              <a:rPr lang="en-CA" altLang="en-US"/>
              <a:pPr>
                <a:defRPr/>
              </a:pPr>
              <a:t>8</a:t>
            </a:fld>
            <a:endParaRPr lang="en-CA" altLang="en-US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4232275" y="3232008"/>
          <a:ext cx="19446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6" imgW="977760" imgH="279360" progId="Equation.3">
                  <p:embed/>
                </p:oleObj>
              </mc:Choice>
              <mc:Fallback>
                <p:oleObj name="Equation" r:id="rId6" imgW="977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232008"/>
                        <a:ext cx="1944688" cy="5572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/>
          </p:nvPr>
        </p:nvGraphicFramePr>
        <p:xfrm>
          <a:off x="1625600" y="4627680"/>
          <a:ext cx="71580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8" imgW="3759120" imgH="457200" progId="Equation.DSMT4">
                  <p:embed/>
                </p:oleObj>
              </mc:Choice>
              <mc:Fallback>
                <p:oleObj name="Equation" r:id="rId8" imgW="3759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627680"/>
                        <a:ext cx="7158038" cy="8683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Modélisation</a:t>
            </a:r>
            <a:r>
              <a:rPr lang="en-CA" dirty="0" smtClean="0"/>
              <a:t> – </a:t>
            </a:r>
            <a:r>
              <a:rPr lang="en-CA" dirty="0" err="1" smtClean="0"/>
              <a:t>Modèles</a:t>
            </a:r>
            <a:r>
              <a:rPr lang="en-CA" dirty="0" smtClean="0"/>
              <a:t> </a:t>
            </a:r>
            <a:r>
              <a:rPr lang="en-CA" dirty="0" err="1" smtClean="0"/>
              <a:t>regARIMA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CA" sz="2400" dirty="0" smtClean="0">
                <a:cs typeface="Arial" charset="0"/>
              </a:rPr>
              <a:t>La </a:t>
            </a:r>
            <a:r>
              <a:rPr lang="en-CA" sz="2400" dirty="0" err="1" smtClean="0">
                <a:cs typeface="Arial" charset="0"/>
              </a:rPr>
              <a:t>modélisation</a:t>
            </a:r>
            <a:r>
              <a:rPr lang="en-CA" sz="2400" dirty="0" smtClean="0">
                <a:cs typeface="Arial" charset="0"/>
              </a:rPr>
              <a:t> ARIMA </a:t>
            </a:r>
            <a:r>
              <a:rPr lang="en-CA" sz="2400" dirty="0" err="1" smtClean="0">
                <a:cs typeface="Arial" charset="0"/>
              </a:rPr>
              <a:t>comprend</a:t>
            </a:r>
            <a:r>
              <a:rPr lang="en-CA" sz="2400" dirty="0" smtClean="0">
                <a:cs typeface="Arial" charset="0"/>
              </a:rPr>
              <a:t> la </a:t>
            </a:r>
            <a:r>
              <a:rPr lang="en-CA" sz="2400" dirty="0" err="1" smtClean="0">
                <a:cs typeface="Arial" charset="0"/>
              </a:rPr>
              <a:t>spécification</a:t>
            </a:r>
            <a:r>
              <a:rPr lang="en-CA" sz="2400" dirty="0" smtClean="0">
                <a:cs typeface="Arial" charset="0"/>
              </a:rPr>
              <a:t> des transformations, </a:t>
            </a:r>
            <a:r>
              <a:rPr lang="en-CA" sz="2400" dirty="0" err="1" smtClean="0">
                <a:cs typeface="Arial" charset="0"/>
              </a:rPr>
              <a:t>ordres</a:t>
            </a:r>
            <a:r>
              <a:rPr lang="en-CA" sz="2400" dirty="0" smtClean="0">
                <a:cs typeface="Arial" charset="0"/>
              </a:rPr>
              <a:t> du </a:t>
            </a:r>
            <a:r>
              <a:rPr lang="en-CA" sz="2400" dirty="0" err="1" smtClean="0">
                <a:cs typeface="Arial" charset="0"/>
              </a:rPr>
              <a:t>modèle</a:t>
            </a:r>
            <a:r>
              <a:rPr lang="en-CA" sz="2400" dirty="0" smtClean="0">
                <a:cs typeface="Arial" charset="0"/>
              </a:rPr>
              <a:t> et les variables </a:t>
            </a:r>
            <a:r>
              <a:rPr lang="en-CA" sz="2400" dirty="0" err="1" smtClean="0">
                <a:cs typeface="Arial" charset="0"/>
              </a:rPr>
              <a:t>auxiliaires</a:t>
            </a:r>
            <a:endParaRPr lang="en-CA" sz="2400" dirty="0">
              <a:cs typeface="Arial" charset="0"/>
            </a:endParaRPr>
          </a:p>
          <a:p>
            <a:pPr algn="just">
              <a:buNone/>
            </a:pPr>
            <a:endParaRPr lang="en-CA" sz="1200" dirty="0">
              <a:cs typeface="Arial" charset="0"/>
            </a:endParaRPr>
          </a:p>
          <a:p>
            <a:pPr algn="just">
              <a:buNone/>
            </a:pPr>
            <a:r>
              <a:rPr lang="en-CA" sz="2400" dirty="0" err="1" smtClean="0">
                <a:cs typeface="Arial" charset="0"/>
              </a:rPr>
              <a:t>Processus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décrit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dans</a:t>
            </a:r>
            <a:r>
              <a:rPr lang="en-CA" sz="2400" dirty="0" smtClean="0">
                <a:cs typeface="Arial" charset="0"/>
              </a:rPr>
              <a:t> Box et </a:t>
            </a:r>
            <a:r>
              <a:rPr lang="en-CA" sz="2400" dirty="0">
                <a:cs typeface="Arial" charset="0"/>
              </a:rPr>
              <a:t>Jenkins (1977)</a:t>
            </a:r>
          </a:p>
          <a:p>
            <a:pPr lvl="1" algn="just"/>
            <a:r>
              <a:rPr lang="en-CA" sz="2000" dirty="0" err="1" smtClean="0">
                <a:cs typeface="Arial" charset="0"/>
              </a:rPr>
              <a:t>Appliquer</a:t>
            </a:r>
            <a:r>
              <a:rPr lang="en-CA" sz="2000" dirty="0" smtClean="0">
                <a:cs typeface="Arial" charset="0"/>
              </a:rPr>
              <a:t> des transformations pour </a:t>
            </a:r>
            <a:r>
              <a:rPr lang="en-CA" sz="2000" dirty="0" err="1" smtClean="0">
                <a:cs typeface="Arial" charset="0"/>
              </a:rPr>
              <a:t>obtenir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2000" dirty="0" err="1" smtClean="0">
                <a:cs typeface="Arial" charset="0"/>
              </a:rPr>
              <a:t>une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2000" dirty="0" err="1" smtClean="0">
                <a:cs typeface="Arial" charset="0"/>
              </a:rPr>
              <a:t>moyenne</a:t>
            </a:r>
            <a:r>
              <a:rPr lang="en-CA" sz="2000" dirty="0" smtClean="0">
                <a:cs typeface="Arial" charset="0"/>
              </a:rPr>
              <a:t> et </a:t>
            </a:r>
            <a:r>
              <a:rPr lang="en-CA" sz="2000" dirty="0" err="1" smtClean="0">
                <a:cs typeface="Arial" charset="0"/>
              </a:rPr>
              <a:t>une</a:t>
            </a:r>
            <a:r>
              <a:rPr lang="en-CA" sz="2000" dirty="0" smtClean="0">
                <a:cs typeface="Arial" charset="0"/>
              </a:rPr>
              <a:t> variance </a:t>
            </a:r>
            <a:r>
              <a:rPr lang="en-CA" sz="2000" dirty="0" err="1" smtClean="0">
                <a:cs typeface="Arial" charset="0"/>
              </a:rPr>
              <a:t>constante</a:t>
            </a:r>
            <a:r>
              <a:rPr lang="en-CA" sz="2000" dirty="0" smtClean="0">
                <a:cs typeface="Arial" charset="0"/>
              </a:rPr>
              <a:t> (la </a:t>
            </a:r>
            <a:r>
              <a:rPr lang="en-CA" sz="2000" dirty="0" err="1" smtClean="0">
                <a:cs typeface="Arial" charset="0"/>
              </a:rPr>
              <a:t>stationarité</a:t>
            </a:r>
            <a:r>
              <a:rPr lang="en-CA" sz="2000" dirty="0" smtClean="0">
                <a:cs typeface="Arial" charset="0"/>
              </a:rPr>
              <a:t>)</a:t>
            </a:r>
            <a:endParaRPr lang="en-CA" sz="2000" dirty="0">
              <a:cs typeface="Arial" charset="0"/>
            </a:endParaRPr>
          </a:p>
          <a:p>
            <a:pPr lvl="1" algn="just"/>
            <a:r>
              <a:rPr lang="en-CA" sz="2000" dirty="0" err="1" smtClean="0">
                <a:cs typeface="Arial" charset="0"/>
              </a:rPr>
              <a:t>Déterminer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2000" dirty="0" err="1" smtClean="0">
                <a:cs typeface="Arial" charset="0"/>
              </a:rPr>
              <a:t>l’ordre</a:t>
            </a:r>
            <a:r>
              <a:rPr lang="en-CA" sz="2000" dirty="0" smtClean="0">
                <a:cs typeface="Arial" charset="0"/>
              </a:rPr>
              <a:t> des </a:t>
            </a:r>
            <a:r>
              <a:rPr lang="en-CA" sz="2000" dirty="0" err="1" smtClean="0">
                <a:cs typeface="Arial" charset="0"/>
              </a:rPr>
              <a:t>composantes</a:t>
            </a:r>
            <a:r>
              <a:rPr lang="en-CA" sz="2000" dirty="0" smtClean="0">
                <a:cs typeface="Arial" charset="0"/>
              </a:rPr>
              <a:t> MM et </a:t>
            </a:r>
            <a:r>
              <a:rPr lang="en-CA" sz="2000" dirty="0">
                <a:cs typeface="Arial" charset="0"/>
              </a:rPr>
              <a:t>AR </a:t>
            </a:r>
            <a:r>
              <a:rPr lang="en-CA" sz="2000" dirty="0" err="1" smtClean="0">
                <a:cs typeface="Arial" charset="0"/>
              </a:rPr>
              <a:t>selon</a:t>
            </a:r>
            <a:r>
              <a:rPr lang="en-CA" sz="2000" dirty="0" smtClean="0">
                <a:cs typeface="Arial" charset="0"/>
              </a:rPr>
              <a:t> les </a:t>
            </a:r>
            <a:r>
              <a:rPr lang="en-CA" sz="2000" dirty="0" err="1" smtClean="0">
                <a:cs typeface="Arial" charset="0"/>
              </a:rPr>
              <a:t>fonctions</a:t>
            </a:r>
            <a:r>
              <a:rPr lang="en-CA" sz="2000" dirty="0" smtClean="0">
                <a:cs typeface="Arial" charset="0"/>
              </a:rPr>
              <a:t> </a:t>
            </a:r>
            <a:r>
              <a:rPr lang="en-CA" sz="2000" dirty="0" err="1" smtClean="0">
                <a:cs typeface="Arial" charset="0"/>
              </a:rPr>
              <a:t>d’autocorrélation</a:t>
            </a:r>
            <a:endParaRPr lang="en-CA" sz="2000" dirty="0">
              <a:cs typeface="Arial" charset="0"/>
            </a:endParaRPr>
          </a:p>
          <a:p>
            <a:pPr lvl="1" algn="just"/>
            <a:r>
              <a:rPr lang="en-CA" sz="2000" dirty="0" err="1" smtClean="0">
                <a:cs typeface="Arial" charset="0"/>
              </a:rPr>
              <a:t>Déterminer</a:t>
            </a:r>
            <a:r>
              <a:rPr lang="en-CA" sz="2000" dirty="0" smtClean="0">
                <a:cs typeface="Arial" charset="0"/>
              </a:rPr>
              <a:t> les variables </a:t>
            </a:r>
            <a:r>
              <a:rPr lang="en-CA" sz="2000" dirty="0" err="1" smtClean="0">
                <a:cs typeface="Arial" charset="0"/>
              </a:rPr>
              <a:t>auxiliaires</a:t>
            </a:r>
            <a:r>
              <a:rPr lang="en-CA" sz="2000" dirty="0" smtClean="0">
                <a:cs typeface="Arial" charset="0"/>
              </a:rPr>
              <a:t> à </a:t>
            </a:r>
            <a:r>
              <a:rPr lang="en-CA" sz="2000" dirty="0" err="1" smtClean="0">
                <a:cs typeface="Arial" charset="0"/>
              </a:rPr>
              <a:t>inclure</a:t>
            </a:r>
            <a:endParaRPr lang="en-CA" sz="2000" dirty="0">
              <a:cs typeface="Arial" charset="0"/>
            </a:endParaRPr>
          </a:p>
          <a:p>
            <a:pPr lvl="1" algn="just"/>
            <a:endParaRPr lang="en-CA" sz="1200" dirty="0" smtClean="0">
              <a:cs typeface="Arial" charset="0"/>
            </a:endParaRPr>
          </a:p>
          <a:p>
            <a:pPr marL="0" indent="0" algn="just">
              <a:buNone/>
            </a:pPr>
            <a:r>
              <a:rPr lang="en-CA" sz="2400" dirty="0" smtClean="0">
                <a:cs typeface="Arial" charset="0"/>
              </a:rPr>
              <a:t>Des </a:t>
            </a:r>
            <a:r>
              <a:rPr lang="en-CA" sz="2400" dirty="0" err="1" smtClean="0">
                <a:cs typeface="Arial" charset="0"/>
              </a:rPr>
              <a:t>logiciels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incluent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>
                <a:cs typeface="Arial" charset="0"/>
              </a:rPr>
              <a:t>d</a:t>
            </a:r>
            <a:r>
              <a:rPr lang="en-CA" sz="2400" dirty="0" smtClean="0">
                <a:cs typeface="Arial" charset="0"/>
              </a:rPr>
              <a:t>es </a:t>
            </a:r>
            <a:r>
              <a:rPr lang="en-CA" sz="2400" dirty="0" err="1" smtClean="0">
                <a:cs typeface="Arial" charset="0"/>
              </a:rPr>
              <a:t>processus</a:t>
            </a:r>
            <a:r>
              <a:rPr lang="en-CA" sz="2400" dirty="0" smtClean="0">
                <a:cs typeface="Arial" charset="0"/>
              </a:rPr>
              <a:t> de </a:t>
            </a:r>
            <a:r>
              <a:rPr lang="en-CA" sz="2400" dirty="0" err="1" smtClean="0">
                <a:cs typeface="Arial" charset="0"/>
              </a:rPr>
              <a:t>sélection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automatisés</a:t>
            </a:r>
            <a:r>
              <a:rPr lang="en-CA" sz="2400" dirty="0" smtClean="0">
                <a:cs typeface="Arial" charset="0"/>
              </a:rPr>
              <a:t>, des </a:t>
            </a:r>
            <a:r>
              <a:rPr lang="en-CA" sz="2400" dirty="0" err="1" smtClean="0">
                <a:cs typeface="Arial" charset="0"/>
              </a:rPr>
              <a:t>algorithmes</a:t>
            </a:r>
            <a:r>
              <a:rPr lang="en-CA" sz="2400" dirty="0" smtClean="0">
                <a:cs typeface="Arial" charset="0"/>
              </a:rPr>
              <a:t> pour </a:t>
            </a:r>
            <a:r>
              <a:rPr lang="en-CA" sz="2400" dirty="0" err="1" smtClean="0">
                <a:cs typeface="Arial" charset="0"/>
              </a:rPr>
              <a:t>estimer</a:t>
            </a:r>
            <a:r>
              <a:rPr lang="en-CA" sz="2400" dirty="0" smtClean="0">
                <a:cs typeface="Arial" charset="0"/>
              </a:rPr>
              <a:t> les </a:t>
            </a:r>
            <a:r>
              <a:rPr lang="en-CA" sz="2400" dirty="0" err="1" smtClean="0">
                <a:cs typeface="Arial" charset="0"/>
              </a:rPr>
              <a:t>paramètres</a:t>
            </a:r>
            <a:r>
              <a:rPr lang="en-CA" sz="2400" dirty="0" smtClean="0">
                <a:cs typeface="Arial" charset="0"/>
              </a:rPr>
              <a:t> (maximisation de </a:t>
            </a:r>
            <a:r>
              <a:rPr lang="en-CA" sz="2400" dirty="0" err="1" smtClean="0">
                <a:cs typeface="Arial" charset="0"/>
              </a:rPr>
              <a:t>vraisemblance</a:t>
            </a:r>
            <a:r>
              <a:rPr lang="en-CA" sz="2400" dirty="0" smtClean="0">
                <a:cs typeface="Arial" charset="0"/>
              </a:rPr>
              <a:t>)</a:t>
            </a:r>
            <a:endParaRPr lang="en-CA" sz="2400" dirty="0">
              <a:cs typeface="Arial" charset="0"/>
            </a:endParaRPr>
          </a:p>
          <a:p>
            <a:pPr lvl="1" algn="just"/>
            <a:endParaRPr lang="en-CA" sz="2000" dirty="0">
              <a:cs typeface="Arial" charset="0"/>
            </a:endParaRPr>
          </a:p>
          <a:p>
            <a:pPr marL="0" indent="0" algn="just">
              <a:buNone/>
            </a:pPr>
            <a:r>
              <a:rPr lang="en-CA" sz="2400" dirty="0" smtClean="0">
                <a:cs typeface="Arial" charset="0"/>
              </a:rPr>
              <a:t>Possible </a:t>
            </a:r>
            <a:r>
              <a:rPr lang="en-CA" sz="2400" dirty="0" err="1" smtClean="0">
                <a:cs typeface="Arial" charset="0"/>
              </a:rPr>
              <a:t>d’inclure</a:t>
            </a:r>
            <a:r>
              <a:rPr lang="en-CA" sz="2400" dirty="0" smtClean="0">
                <a:cs typeface="Arial" charset="0"/>
              </a:rPr>
              <a:t> des relations avec les variables </a:t>
            </a:r>
            <a:r>
              <a:rPr lang="en-CA" sz="2400" dirty="0" err="1" smtClean="0">
                <a:cs typeface="Arial" charset="0"/>
              </a:rPr>
              <a:t>auxiliaires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d’autres</a:t>
            </a:r>
            <a:r>
              <a:rPr lang="en-CA" sz="2400" dirty="0" smtClean="0">
                <a:cs typeface="Arial" charset="0"/>
              </a:rPr>
              <a:t> </a:t>
            </a:r>
            <a:r>
              <a:rPr lang="en-CA" sz="2400" dirty="0" err="1" smtClean="0">
                <a:cs typeface="Arial" charset="0"/>
              </a:rPr>
              <a:t>périodes</a:t>
            </a:r>
            <a:r>
              <a:rPr lang="en-CA" sz="2400" dirty="0" smtClean="0">
                <a:cs typeface="Arial" charset="0"/>
              </a:rPr>
              <a:t> (</a:t>
            </a:r>
            <a:r>
              <a:rPr lang="en-CA" sz="2400" dirty="0" err="1" smtClean="0">
                <a:cs typeface="Arial" charset="0"/>
              </a:rPr>
              <a:t>fonctions</a:t>
            </a:r>
            <a:r>
              <a:rPr lang="en-CA" sz="2400" dirty="0" smtClean="0">
                <a:cs typeface="Arial" charset="0"/>
              </a:rPr>
              <a:t> de </a:t>
            </a:r>
            <a:r>
              <a:rPr lang="en-CA" sz="2400" dirty="0" err="1" smtClean="0">
                <a:cs typeface="Arial" charset="0"/>
              </a:rPr>
              <a:t>transfert</a:t>
            </a:r>
            <a:r>
              <a:rPr lang="en-CA" sz="2400" dirty="0" smtClean="0">
                <a:cs typeface="Arial" charset="0"/>
              </a:rPr>
              <a:t>)</a:t>
            </a:r>
            <a:endParaRPr lang="en-CA" sz="2400" dirty="0">
              <a:cs typeface="Arial" charset="0"/>
            </a:endParaRP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78909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1005</Words>
  <Application>Microsoft Office PowerPoint</Application>
  <PresentationFormat>Widescreen</PresentationFormat>
  <Paragraphs>301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Survol des séries chronologiques et de la désaisonnalisation à Statistique Canada</vt:lpstr>
      <vt:lpstr>Statistique Canada – Mandat et objectifs</vt:lpstr>
      <vt:lpstr>Statistique Canada – La Direction de la méthodologie</vt:lpstr>
      <vt:lpstr>Modélisation – Pourquoi?</vt:lpstr>
      <vt:lpstr>Modélisation – Comment?</vt:lpstr>
      <vt:lpstr>Modélisation – Comment?</vt:lpstr>
      <vt:lpstr>Modélisation - ARIMA</vt:lpstr>
      <vt:lpstr>Modélisation – regARIMA</vt:lpstr>
      <vt:lpstr>Modélisation – Modèles regARIMA</vt:lpstr>
      <vt:lpstr>Modélisation - Modèles de lissage exponentiel</vt:lpstr>
      <vt:lpstr>Modélisation – Modèles de lissage exponentiel</vt:lpstr>
      <vt:lpstr>Modélisation – Modèles de lissage exponentiel</vt:lpstr>
      <vt:lpstr>Modélisation – Modèles espace-état</vt:lpstr>
      <vt:lpstr>Modélisation – Modèle linéaire gaussien</vt:lpstr>
      <vt:lpstr>Modélisation</vt:lpstr>
      <vt:lpstr>Qu’est-ce que la désaisonnalisation</vt:lpstr>
      <vt:lpstr>La désaisonnalisation</vt:lpstr>
      <vt:lpstr>La désaisonnalisation – modèles ARIMA </vt:lpstr>
      <vt:lpstr>Désaisonnalisation – Appliquer les moyennes mobiles</vt:lpstr>
      <vt:lpstr>Soutien pour la désaisonnalisation </vt:lpstr>
      <vt:lpstr>Soutien pour la désaisonnalisation</vt:lpstr>
      <vt:lpstr>L’étalonnage et la réconciliation</vt:lpstr>
      <vt:lpstr>L’étalonnage et la réconciliation</vt:lpstr>
      <vt:lpstr>L’étalonnage et la réconciliation</vt:lpstr>
      <vt:lpstr>L’étalonnage et la réconciliation</vt:lpstr>
      <vt:lpstr>L’étalonnage et la réconciliation</vt:lpstr>
      <vt:lpstr>L’étalonnage et la réconciliation</vt:lpstr>
      <vt:lpstr>L’étalonnage et la reconciliation – modèle de séries chronologiques</vt:lpstr>
      <vt:lpstr>L’étalonnage et la réconciliation</vt:lpstr>
      <vt:lpstr>L’étalonnage et la réconciliation</vt:lpstr>
      <vt:lpstr>Si ça a l’air intéressant …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Time Series Analysis and Seasonal Adjustment</dc:title>
  <dc:creator>Matthews, Steve - BSMD/DMEE</dc:creator>
  <cp:lastModifiedBy>Matthews, Steve - BSMD/DMEE</cp:lastModifiedBy>
  <cp:revision>89</cp:revision>
  <dcterms:created xsi:type="dcterms:W3CDTF">2018-12-17T14:44:20Z</dcterms:created>
  <dcterms:modified xsi:type="dcterms:W3CDTF">2019-02-11T21:46:45Z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843685795</vt:i4>
  </property>
  <property fmtid="{D5CDD505-2E9C-101B-9397-08002B2CF9AE}" pid="3" name="_NewReviewCycle">
    <vt:lpwstr/>
  </property>
  <property fmtid="{D5CDD505-2E9C-101B-9397-08002B2CF9AE}" pid="4" name="_EmailSubject">
    <vt:lpwstr>uOttawa Statistics Seminar</vt:lpwstr>
  </property>
  <property fmtid="{D5CDD505-2E9C-101B-9397-08002B2CF9AE}" pid="5" name="_AuthorEmail">
    <vt:lpwstr>steve.matthews@canada.ca</vt:lpwstr>
  </property>
  <property fmtid="{D5CDD505-2E9C-101B-9397-08002B2CF9AE}" pid="6" name="_AuthorEmailDisplayName">
    <vt:lpwstr>Matthews, Steve (STATCAN)</vt:lpwstr>
  </property>
  <property fmtid="{D5CDD505-2E9C-101B-9397-08002B2CF9AE}" pid="7" name="_PreviousAdHocReviewCycleID">
    <vt:i4>843685795</vt:i4>
  </property>
</Properties>
</file>